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5"/>
  </p:notesMasterIdLst>
  <p:sldIdLst>
    <p:sldId id="262" r:id="rId5"/>
    <p:sldId id="358" r:id="rId6"/>
    <p:sldId id="361" r:id="rId7"/>
    <p:sldId id="388" r:id="rId8"/>
    <p:sldId id="386" r:id="rId9"/>
    <p:sldId id="363" r:id="rId10"/>
    <p:sldId id="359" r:id="rId11"/>
    <p:sldId id="364" r:id="rId12"/>
    <p:sldId id="365" r:id="rId13"/>
    <p:sldId id="367" r:id="rId14"/>
    <p:sldId id="366" r:id="rId15"/>
    <p:sldId id="418" r:id="rId16"/>
    <p:sldId id="368" r:id="rId17"/>
    <p:sldId id="369" r:id="rId18"/>
    <p:sldId id="370" r:id="rId19"/>
    <p:sldId id="398" r:id="rId20"/>
    <p:sldId id="399" r:id="rId21"/>
    <p:sldId id="400" r:id="rId22"/>
    <p:sldId id="419" r:id="rId23"/>
    <p:sldId id="375" r:id="rId24"/>
    <p:sldId id="409" r:id="rId25"/>
    <p:sldId id="410" r:id="rId26"/>
    <p:sldId id="411" r:id="rId27"/>
    <p:sldId id="412" r:id="rId28"/>
    <p:sldId id="413" r:id="rId29"/>
    <p:sldId id="414" r:id="rId30"/>
    <p:sldId id="415" r:id="rId31"/>
    <p:sldId id="416" r:id="rId32"/>
    <p:sldId id="417" r:id="rId33"/>
    <p:sldId id="408" r:id="rId34"/>
    <p:sldId id="397" r:id="rId35"/>
    <p:sldId id="401" r:id="rId36"/>
    <p:sldId id="402" r:id="rId37"/>
    <p:sldId id="403" r:id="rId38"/>
    <p:sldId id="404" r:id="rId39"/>
    <p:sldId id="405" r:id="rId40"/>
    <p:sldId id="406" r:id="rId41"/>
    <p:sldId id="407" r:id="rId42"/>
    <p:sldId id="381" r:id="rId43"/>
    <p:sldId id="383" r:id="rId44"/>
    <p:sldId id="384" r:id="rId45"/>
    <p:sldId id="382" r:id="rId46"/>
    <p:sldId id="389" r:id="rId47"/>
    <p:sldId id="326" r:id="rId48"/>
    <p:sldId id="301" r:id="rId49"/>
    <p:sldId id="385" r:id="rId50"/>
    <p:sldId id="391" r:id="rId51"/>
    <p:sldId id="392" r:id="rId52"/>
    <p:sldId id="396" r:id="rId53"/>
    <p:sldId id="393" r:id="rId54"/>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3CA9E0"/>
    <a:srgbClr val="67BCE7"/>
    <a:srgbClr val="537D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22CAC3-2110-451B-AFC1-071B7E52C75E}" v="292" dt="2020-06-16T15:13:58.1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438" autoAdjust="0"/>
  </p:normalViewPr>
  <p:slideViewPr>
    <p:cSldViewPr snapToGrid="0">
      <p:cViewPr varScale="1">
        <p:scale>
          <a:sx n="53" d="100"/>
          <a:sy n="53" d="100"/>
        </p:scale>
        <p:origin x="1140" y="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6FE5A78B-3BF1-45E5-A3CA-5554D1203659}" type="datetimeFigureOut">
              <a:rPr lang="en-US" smtClean="0"/>
              <a:t>6/19/2020</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A72D4295-6F3C-4E73-9BE2-0F63BEF9DE32}" type="slidenum">
              <a:rPr lang="en-US" smtClean="0"/>
              <a:t>‹#›</a:t>
            </a:fld>
            <a:endParaRPr lang="en-US"/>
          </a:p>
        </p:txBody>
      </p:sp>
    </p:spTree>
    <p:extLst>
      <p:ext uri="{BB962C8B-B14F-4D97-AF65-F5344CB8AC3E}">
        <p14:creationId xmlns:p14="http://schemas.microsoft.com/office/powerpoint/2010/main" val="1486259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ata.census.gov/assets/releasenotes/faqs-release-notes.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today about tools to access aggregate Census data.</a:t>
            </a:r>
          </a:p>
        </p:txBody>
      </p:sp>
      <p:sp>
        <p:nvSpPr>
          <p:cNvPr id="4" name="Slide Number Placeholder 3"/>
          <p:cNvSpPr>
            <a:spLocks noGrp="1"/>
          </p:cNvSpPr>
          <p:nvPr>
            <p:ph type="sldNum" sz="quarter" idx="10"/>
          </p:nvPr>
        </p:nvSpPr>
        <p:spPr/>
        <p:txBody>
          <a:bodyPr/>
          <a:lstStyle/>
          <a:p>
            <a:fld id="{A72D4295-6F3C-4E73-9BE2-0F63BEF9DE32}" type="slidenum">
              <a:rPr lang="en-US" smtClean="0"/>
              <a:t>1</a:t>
            </a:fld>
            <a:endParaRPr lang="en-US"/>
          </a:p>
        </p:txBody>
      </p:sp>
    </p:spTree>
    <p:extLst>
      <p:ext uri="{BB962C8B-B14F-4D97-AF65-F5344CB8AC3E}">
        <p14:creationId xmlns:p14="http://schemas.microsoft.com/office/powerpoint/2010/main" val="4034884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CE442-91EF-0340-87ED-EF2CEEE84742}" type="slidenum">
              <a:rPr lang="en-US" smtClean="0"/>
              <a:t>11</a:t>
            </a:fld>
            <a:endParaRPr lang="en-US"/>
          </a:p>
        </p:txBody>
      </p:sp>
    </p:spTree>
    <p:extLst>
      <p:ext uri="{BB962C8B-B14F-4D97-AF65-F5344CB8AC3E}">
        <p14:creationId xmlns:p14="http://schemas.microsoft.com/office/powerpoint/2010/main" val="1497679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CE442-91EF-0340-87ED-EF2CEEE84742}" type="slidenum">
              <a:rPr lang="en-US" smtClean="0"/>
              <a:t>12</a:t>
            </a:fld>
            <a:endParaRPr lang="en-US"/>
          </a:p>
        </p:txBody>
      </p:sp>
    </p:spTree>
    <p:extLst>
      <p:ext uri="{BB962C8B-B14F-4D97-AF65-F5344CB8AC3E}">
        <p14:creationId xmlns:p14="http://schemas.microsoft.com/office/powerpoint/2010/main" val="2283371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CE442-91EF-0340-87ED-EF2CEEE84742}" type="slidenum">
              <a:rPr lang="en-US" smtClean="0"/>
              <a:t>13</a:t>
            </a:fld>
            <a:endParaRPr lang="en-US"/>
          </a:p>
        </p:txBody>
      </p:sp>
    </p:spTree>
    <p:extLst>
      <p:ext uri="{BB962C8B-B14F-4D97-AF65-F5344CB8AC3E}">
        <p14:creationId xmlns:p14="http://schemas.microsoft.com/office/powerpoint/2010/main" val="1020480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CE442-91EF-0340-87ED-EF2CEEE84742}" type="slidenum">
              <a:rPr lang="en-US" smtClean="0"/>
              <a:t>14</a:t>
            </a:fld>
            <a:endParaRPr lang="en-US"/>
          </a:p>
        </p:txBody>
      </p:sp>
    </p:spTree>
    <p:extLst>
      <p:ext uri="{BB962C8B-B14F-4D97-AF65-F5344CB8AC3E}">
        <p14:creationId xmlns:p14="http://schemas.microsoft.com/office/powerpoint/2010/main" val="119795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CE442-91EF-0340-87ED-EF2CEEE84742}" type="slidenum">
              <a:rPr lang="en-US" smtClean="0"/>
              <a:t>15</a:t>
            </a:fld>
            <a:endParaRPr lang="en-US"/>
          </a:p>
        </p:txBody>
      </p:sp>
    </p:spTree>
    <p:extLst>
      <p:ext uri="{BB962C8B-B14F-4D97-AF65-F5344CB8AC3E}">
        <p14:creationId xmlns:p14="http://schemas.microsoft.com/office/powerpoint/2010/main" val="153221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CE442-91EF-0340-87ED-EF2CEEE84742}" type="slidenum">
              <a:rPr lang="en-US" smtClean="0"/>
              <a:t>16</a:t>
            </a:fld>
            <a:endParaRPr lang="en-US"/>
          </a:p>
        </p:txBody>
      </p:sp>
    </p:spTree>
    <p:extLst>
      <p:ext uri="{BB962C8B-B14F-4D97-AF65-F5344CB8AC3E}">
        <p14:creationId xmlns:p14="http://schemas.microsoft.com/office/powerpoint/2010/main" val="823394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Note:  maps don’t center on your selected geographies; mine kept ending up in Kansas.</a:t>
            </a:r>
          </a:p>
          <a:p>
            <a:endParaRPr lang="en-US" dirty="0"/>
          </a:p>
        </p:txBody>
      </p:sp>
      <p:sp>
        <p:nvSpPr>
          <p:cNvPr id="4" name="Slide Number Placeholder 3"/>
          <p:cNvSpPr>
            <a:spLocks noGrp="1"/>
          </p:cNvSpPr>
          <p:nvPr>
            <p:ph type="sldNum" sz="quarter" idx="5"/>
          </p:nvPr>
        </p:nvSpPr>
        <p:spPr/>
        <p:txBody>
          <a:bodyPr/>
          <a:lstStyle/>
          <a:p>
            <a:fld id="{A93CE442-91EF-0340-87ED-EF2CEEE84742}" type="slidenum">
              <a:rPr lang="en-US" smtClean="0"/>
              <a:t>17</a:t>
            </a:fld>
            <a:endParaRPr lang="en-US"/>
          </a:p>
        </p:txBody>
      </p:sp>
    </p:spTree>
    <p:extLst>
      <p:ext uri="{BB962C8B-B14F-4D97-AF65-F5344CB8AC3E}">
        <p14:creationId xmlns:p14="http://schemas.microsoft.com/office/powerpoint/2010/main" val="3524298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CE442-91EF-0340-87ED-EF2CEEE84742}" type="slidenum">
              <a:rPr lang="en-US" smtClean="0"/>
              <a:t>18</a:t>
            </a:fld>
            <a:endParaRPr lang="en-US"/>
          </a:p>
        </p:txBody>
      </p:sp>
    </p:spTree>
    <p:extLst>
      <p:ext uri="{BB962C8B-B14F-4D97-AF65-F5344CB8AC3E}">
        <p14:creationId xmlns:p14="http://schemas.microsoft.com/office/powerpoint/2010/main" val="2833970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CE442-91EF-0340-87ED-EF2CEEE84742}" type="slidenum">
              <a:rPr lang="en-US" smtClean="0"/>
              <a:t>19</a:t>
            </a:fld>
            <a:endParaRPr lang="en-US"/>
          </a:p>
        </p:txBody>
      </p:sp>
    </p:spTree>
    <p:extLst>
      <p:ext uri="{BB962C8B-B14F-4D97-AF65-F5344CB8AC3E}">
        <p14:creationId xmlns:p14="http://schemas.microsoft.com/office/powerpoint/2010/main" val="3322170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CE442-91EF-0340-87ED-EF2CEEE84742}" type="slidenum">
              <a:rPr lang="en-US" smtClean="0"/>
              <a:t>20</a:t>
            </a:fld>
            <a:endParaRPr lang="en-US"/>
          </a:p>
        </p:txBody>
      </p:sp>
    </p:spTree>
    <p:extLst>
      <p:ext uri="{BB962C8B-B14F-4D97-AF65-F5344CB8AC3E}">
        <p14:creationId xmlns:p14="http://schemas.microsoft.com/office/powerpoint/2010/main" val="2168935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CE442-91EF-0340-87ED-EF2CEEE84742}" type="slidenum">
              <a:rPr lang="en-US" smtClean="0"/>
              <a:t>2</a:t>
            </a:fld>
            <a:endParaRPr lang="en-US"/>
          </a:p>
        </p:txBody>
      </p:sp>
    </p:spTree>
    <p:extLst>
      <p:ext uri="{BB962C8B-B14F-4D97-AF65-F5344CB8AC3E}">
        <p14:creationId xmlns:p14="http://schemas.microsoft.com/office/powerpoint/2010/main" val="1208233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CE442-91EF-0340-87ED-EF2CEEE84742}" type="slidenum">
              <a:rPr lang="en-US" smtClean="0"/>
              <a:t>21</a:t>
            </a:fld>
            <a:endParaRPr lang="en-US"/>
          </a:p>
        </p:txBody>
      </p:sp>
    </p:spTree>
    <p:extLst>
      <p:ext uri="{BB962C8B-B14F-4D97-AF65-F5344CB8AC3E}">
        <p14:creationId xmlns:p14="http://schemas.microsoft.com/office/powerpoint/2010/main" val="863369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CE442-91EF-0340-87ED-EF2CEEE84742}" type="slidenum">
              <a:rPr lang="en-US" smtClean="0"/>
              <a:t>22</a:t>
            </a:fld>
            <a:endParaRPr lang="en-US"/>
          </a:p>
        </p:txBody>
      </p:sp>
    </p:spTree>
    <p:extLst>
      <p:ext uri="{BB962C8B-B14F-4D97-AF65-F5344CB8AC3E}">
        <p14:creationId xmlns:p14="http://schemas.microsoft.com/office/powerpoint/2010/main" val="2643109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Plus sign (+) to select a geographic level.</a:t>
            </a:r>
          </a:p>
        </p:txBody>
      </p:sp>
      <p:sp>
        <p:nvSpPr>
          <p:cNvPr id="4" name="Slide Number Placeholder 3"/>
          <p:cNvSpPr>
            <a:spLocks noGrp="1"/>
          </p:cNvSpPr>
          <p:nvPr>
            <p:ph type="sldNum" sz="quarter" idx="5"/>
          </p:nvPr>
        </p:nvSpPr>
        <p:spPr/>
        <p:txBody>
          <a:bodyPr/>
          <a:lstStyle/>
          <a:p>
            <a:fld id="{A93CE442-91EF-0340-87ED-EF2CEEE84742}" type="slidenum">
              <a:rPr lang="en-US" smtClean="0"/>
              <a:t>23</a:t>
            </a:fld>
            <a:endParaRPr lang="en-US"/>
          </a:p>
        </p:txBody>
      </p:sp>
    </p:spTree>
    <p:extLst>
      <p:ext uri="{BB962C8B-B14F-4D97-AF65-F5344CB8AC3E}">
        <p14:creationId xmlns:p14="http://schemas.microsoft.com/office/powerpoint/2010/main" val="1046896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CE442-91EF-0340-87ED-EF2CEEE84742}" type="slidenum">
              <a:rPr lang="en-US" smtClean="0"/>
              <a:t>24</a:t>
            </a:fld>
            <a:endParaRPr lang="en-US"/>
          </a:p>
        </p:txBody>
      </p:sp>
    </p:spTree>
    <p:extLst>
      <p:ext uri="{BB962C8B-B14F-4D97-AF65-F5344CB8AC3E}">
        <p14:creationId xmlns:p14="http://schemas.microsoft.com/office/powerpoint/2010/main" val="711169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Found ancestry under Race, Ethnicity and </a:t>
            </a:r>
            <a:r>
              <a:rPr lang="en-US" dirty="0" err="1"/>
              <a:t>Orgins</a:t>
            </a:r>
            <a:endParaRPr lang="en-US" dirty="0"/>
          </a:p>
        </p:txBody>
      </p:sp>
      <p:sp>
        <p:nvSpPr>
          <p:cNvPr id="4" name="Slide Number Placeholder 3"/>
          <p:cNvSpPr>
            <a:spLocks noGrp="1"/>
          </p:cNvSpPr>
          <p:nvPr>
            <p:ph type="sldNum" sz="quarter" idx="5"/>
          </p:nvPr>
        </p:nvSpPr>
        <p:spPr/>
        <p:txBody>
          <a:bodyPr/>
          <a:lstStyle/>
          <a:p>
            <a:fld id="{A93CE442-91EF-0340-87ED-EF2CEEE84742}" type="slidenum">
              <a:rPr lang="en-US" smtClean="0"/>
              <a:t>25</a:t>
            </a:fld>
            <a:endParaRPr lang="en-US"/>
          </a:p>
        </p:txBody>
      </p:sp>
    </p:spTree>
    <p:extLst>
      <p:ext uri="{BB962C8B-B14F-4D97-AF65-F5344CB8AC3E}">
        <p14:creationId xmlns:p14="http://schemas.microsoft.com/office/powerpoint/2010/main" val="1050121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two are exactly the same.  You can click on the title for a table shell, but these two are still the same.  So a user would have to download them to see how they’re different.  This is just for demonstration purposes so I grabbed two tables from 1990, but the more recent data are further down the list (several pages of results—ACS shows up on the second page).</a:t>
            </a:r>
          </a:p>
        </p:txBody>
      </p:sp>
      <p:sp>
        <p:nvSpPr>
          <p:cNvPr id="4" name="Slide Number Placeholder 3"/>
          <p:cNvSpPr>
            <a:spLocks noGrp="1"/>
          </p:cNvSpPr>
          <p:nvPr>
            <p:ph type="sldNum" sz="quarter" idx="5"/>
          </p:nvPr>
        </p:nvSpPr>
        <p:spPr/>
        <p:txBody>
          <a:bodyPr/>
          <a:lstStyle/>
          <a:p>
            <a:fld id="{A93CE442-91EF-0340-87ED-EF2CEEE84742}" type="slidenum">
              <a:rPr lang="en-US" smtClean="0"/>
              <a:t>26</a:t>
            </a:fld>
            <a:endParaRPr lang="en-US"/>
          </a:p>
        </p:txBody>
      </p:sp>
    </p:spTree>
    <p:extLst>
      <p:ext uri="{BB962C8B-B14F-4D97-AF65-F5344CB8AC3E}">
        <p14:creationId xmlns:p14="http://schemas.microsoft.com/office/powerpoint/2010/main" val="1940701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CE442-91EF-0340-87ED-EF2CEEE84742}" type="slidenum">
              <a:rPr lang="en-US" smtClean="0"/>
              <a:t>27</a:t>
            </a:fld>
            <a:endParaRPr lang="en-US"/>
          </a:p>
        </p:txBody>
      </p:sp>
    </p:spTree>
    <p:extLst>
      <p:ext uri="{BB962C8B-B14F-4D97-AF65-F5344CB8AC3E}">
        <p14:creationId xmlns:p14="http://schemas.microsoft.com/office/powerpoint/2010/main" val="18194022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you can create an account at this step if you didn’t already do that, with the link at the lower right.  When you fill out the registration form, it asks for a description of your research that must be AT LEAST 50 words.  If your description is shorter, just keep typing nonsense characters and spaces until you reach the minimum (they get that all the time).</a:t>
            </a:r>
          </a:p>
        </p:txBody>
      </p:sp>
      <p:sp>
        <p:nvSpPr>
          <p:cNvPr id="4" name="Slide Number Placeholder 3"/>
          <p:cNvSpPr>
            <a:spLocks noGrp="1"/>
          </p:cNvSpPr>
          <p:nvPr>
            <p:ph type="sldNum" sz="quarter" idx="5"/>
          </p:nvPr>
        </p:nvSpPr>
        <p:spPr/>
        <p:txBody>
          <a:bodyPr/>
          <a:lstStyle/>
          <a:p>
            <a:fld id="{A93CE442-91EF-0340-87ED-EF2CEEE84742}" type="slidenum">
              <a:rPr lang="en-US" smtClean="0"/>
              <a:t>28</a:t>
            </a:fld>
            <a:endParaRPr lang="en-US"/>
          </a:p>
        </p:txBody>
      </p:sp>
    </p:spTree>
    <p:extLst>
      <p:ext uri="{BB962C8B-B14F-4D97-AF65-F5344CB8AC3E}">
        <p14:creationId xmlns:p14="http://schemas.microsoft.com/office/powerpoint/2010/main" val="25189112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extract has been processed, you’ll receive an email with the link to get back to this page to Download the Table (and/or GIS) Data.  It’ll be a compressed/zipped file that you have to unzip.</a:t>
            </a:r>
          </a:p>
          <a:p>
            <a:r>
              <a:rPr lang="en-US" dirty="0"/>
              <a:t>Suggested citation at the bottom of this screen to copy for the researcher’s bibliography.</a:t>
            </a:r>
          </a:p>
        </p:txBody>
      </p:sp>
      <p:sp>
        <p:nvSpPr>
          <p:cNvPr id="4" name="Slide Number Placeholder 3"/>
          <p:cNvSpPr>
            <a:spLocks noGrp="1"/>
          </p:cNvSpPr>
          <p:nvPr>
            <p:ph type="sldNum" sz="quarter" idx="5"/>
          </p:nvPr>
        </p:nvSpPr>
        <p:spPr/>
        <p:txBody>
          <a:bodyPr/>
          <a:lstStyle/>
          <a:p>
            <a:fld id="{A93CE442-91EF-0340-87ED-EF2CEEE84742}" type="slidenum">
              <a:rPr lang="en-US" smtClean="0"/>
              <a:t>29</a:t>
            </a:fld>
            <a:endParaRPr lang="en-US"/>
          </a:p>
        </p:txBody>
      </p:sp>
    </p:spTree>
    <p:extLst>
      <p:ext uri="{BB962C8B-B14F-4D97-AF65-F5344CB8AC3E}">
        <p14:creationId xmlns:p14="http://schemas.microsoft.com/office/powerpoint/2010/main" val="18832576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CE442-91EF-0340-87ED-EF2CEEE84742}" type="slidenum">
              <a:rPr lang="en-US" smtClean="0"/>
              <a:t>30</a:t>
            </a:fld>
            <a:endParaRPr lang="en-US"/>
          </a:p>
        </p:txBody>
      </p:sp>
    </p:spTree>
    <p:extLst>
      <p:ext uri="{BB962C8B-B14F-4D97-AF65-F5344CB8AC3E}">
        <p14:creationId xmlns:p14="http://schemas.microsoft.com/office/powerpoint/2010/main" val="1806233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CE442-91EF-0340-87ED-EF2CEEE84742}" type="slidenum">
              <a:rPr lang="en-US" smtClean="0"/>
              <a:t>3</a:t>
            </a:fld>
            <a:endParaRPr lang="en-US"/>
          </a:p>
        </p:txBody>
      </p:sp>
    </p:spTree>
    <p:extLst>
      <p:ext uri="{BB962C8B-B14F-4D97-AF65-F5344CB8AC3E}">
        <p14:creationId xmlns:p14="http://schemas.microsoft.com/office/powerpoint/2010/main" val="8553912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CE442-91EF-0340-87ED-EF2CEEE84742}" type="slidenum">
              <a:rPr lang="en-US" smtClean="0"/>
              <a:t>31</a:t>
            </a:fld>
            <a:endParaRPr lang="en-US"/>
          </a:p>
        </p:txBody>
      </p:sp>
    </p:spTree>
    <p:extLst>
      <p:ext uri="{BB962C8B-B14F-4D97-AF65-F5344CB8AC3E}">
        <p14:creationId xmlns:p14="http://schemas.microsoft.com/office/powerpoint/2010/main" val="21811561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CE442-91EF-0340-87ED-EF2CEEE84742}" type="slidenum">
              <a:rPr lang="en-US" smtClean="0"/>
              <a:t>32</a:t>
            </a:fld>
            <a:endParaRPr lang="en-US"/>
          </a:p>
        </p:txBody>
      </p:sp>
    </p:spTree>
    <p:extLst>
      <p:ext uri="{BB962C8B-B14F-4D97-AF65-F5344CB8AC3E}">
        <p14:creationId xmlns:p14="http://schemas.microsoft.com/office/powerpoint/2010/main" val="31616647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CE442-91EF-0340-87ED-EF2CEEE84742}" type="slidenum">
              <a:rPr lang="en-US" smtClean="0"/>
              <a:t>33</a:t>
            </a:fld>
            <a:endParaRPr lang="en-US"/>
          </a:p>
        </p:txBody>
      </p:sp>
    </p:spTree>
    <p:extLst>
      <p:ext uri="{BB962C8B-B14F-4D97-AF65-F5344CB8AC3E}">
        <p14:creationId xmlns:p14="http://schemas.microsoft.com/office/powerpoint/2010/main" val="25428945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CE442-91EF-0340-87ED-EF2CEEE84742}" type="slidenum">
              <a:rPr lang="en-US" smtClean="0"/>
              <a:t>34</a:t>
            </a:fld>
            <a:endParaRPr lang="en-US"/>
          </a:p>
        </p:txBody>
      </p:sp>
    </p:spTree>
    <p:extLst>
      <p:ext uri="{BB962C8B-B14F-4D97-AF65-F5344CB8AC3E}">
        <p14:creationId xmlns:p14="http://schemas.microsoft.com/office/powerpoint/2010/main" val="31365101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CE442-91EF-0340-87ED-EF2CEEE84742}" type="slidenum">
              <a:rPr lang="en-US" smtClean="0"/>
              <a:t>35</a:t>
            </a:fld>
            <a:endParaRPr lang="en-US"/>
          </a:p>
        </p:txBody>
      </p:sp>
    </p:spTree>
    <p:extLst>
      <p:ext uri="{BB962C8B-B14F-4D97-AF65-F5344CB8AC3E}">
        <p14:creationId xmlns:p14="http://schemas.microsoft.com/office/powerpoint/2010/main" val="7799900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CE442-91EF-0340-87ED-EF2CEEE84742}" type="slidenum">
              <a:rPr lang="en-US" smtClean="0"/>
              <a:t>36</a:t>
            </a:fld>
            <a:endParaRPr lang="en-US"/>
          </a:p>
        </p:txBody>
      </p:sp>
    </p:spTree>
    <p:extLst>
      <p:ext uri="{BB962C8B-B14F-4D97-AF65-F5344CB8AC3E}">
        <p14:creationId xmlns:p14="http://schemas.microsoft.com/office/powerpoint/2010/main" val="22187807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CE442-91EF-0340-87ED-EF2CEEE84742}" type="slidenum">
              <a:rPr lang="en-US" smtClean="0"/>
              <a:t>37</a:t>
            </a:fld>
            <a:endParaRPr lang="en-US"/>
          </a:p>
        </p:txBody>
      </p:sp>
    </p:spTree>
    <p:extLst>
      <p:ext uri="{BB962C8B-B14F-4D97-AF65-F5344CB8AC3E}">
        <p14:creationId xmlns:p14="http://schemas.microsoft.com/office/powerpoint/2010/main" val="41865390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CE442-91EF-0340-87ED-EF2CEEE84742}" type="slidenum">
              <a:rPr lang="en-US" smtClean="0"/>
              <a:t>38</a:t>
            </a:fld>
            <a:endParaRPr lang="en-US"/>
          </a:p>
        </p:txBody>
      </p:sp>
    </p:spTree>
    <p:extLst>
      <p:ext uri="{BB962C8B-B14F-4D97-AF65-F5344CB8AC3E}">
        <p14:creationId xmlns:p14="http://schemas.microsoft.com/office/powerpoint/2010/main" val="6871951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CE442-91EF-0340-87ED-EF2CEEE84742}" type="slidenum">
              <a:rPr lang="en-US" smtClean="0"/>
              <a:t>39</a:t>
            </a:fld>
            <a:endParaRPr lang="en-US"/>
          </a:p>
        </p:txBody>
      </p:sp>
    </p:spTree>
    <p:extLst>
      <p:ext uri="{BB962C8B-B14F-4D97-AF65-F5344CB8AC3E}">
        <p14:creationId xmlns:p14="http://schemas.microsoft.com/office/powerpoint/2010/main" val="6772598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 typeface="Arial" panose="020B0604020202020204" pitchFamily="34" charset="0"/>
              <a:buChar char="•"/>
            </a:pPr>
            <a:r>
              <a:rPr lang="en-US" dirty="0"/>
              <a:t>Usually apportionment (state-level) counts due by Jan of following year to the President and redistricting data to Congress/publicly by March 31</a:t>
            </a:r>
            <a:r>
              <a:rPr lang="en-US" baseline="30000" dirty="0"/>
              <a:t>st</a:t>
            </a:r>
            <a:r>
              <a:rPr lang="en-US" dirty="0"/>
              <a:t>.  B/c of COVID-19 delays, CB has asked for delayed deadlines of April and July.</a:t>
            </a:r>
          </a:p>
          <a:p>
            <a:pPr marL="171450" indent="-171450">
              <a:buFont typeface="Arial" panose="020B0604020202020204" pitchFamily="34" charset="0"/>
              <a:buChar char="•"/>
            </a:pPr>
            <a:r>
              <a:rPr lang="en-US" dirty="0"/>
              <a:t>Pew Research Center only source of Internet usage I know of</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93CE442-91EF-0340-87ED-EF2CEEE84742}" type="slidenum">
              <a:rPr lang="en-US" smtClean="0"/>
              <a:t>40</a:t>
            </a:fld>
            <a:endParaRPr lang="en-US"/>
          </a:p>
        </p:txBody>
      </p:sp>
    </p:spTree>
    <p:extLst>
      <p:ext uri="{BB962C8B-B14F-4D97-AF65-F5344CB8AC3E}">
        <p14:creationId xmlns:p14="http://schemas.microsoft.com/office/powerpoint/2010/main" val="2548245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Release Notes available at </a:t>
            </a:r>
            <a:r>
              <a:rPr lang="en-US" dirty="0">
                <a:hlinkClick r:id="rId3"/>
              </a:rPr>
              <a:t>https://data.census.gov/assets/releasenotes/faqs-release-notes.pdf</a:t>
            </a:r>
            <a:r>
              <a:rPr lang="en-US" dirty="0"/>
              <a:t> (last updated 6/9/2020)</a:t>
            </a:r>
          </a:p>
        </p:txBody>
      </p:sp>
      <p:sp>
        <p:nvSpPr>
          <p:cNvPr id="4" name="Slide Number Placeholder 3"/>
          <p:cNvSpPr>
            <a:spLocks noGrp="1"/>
          </p:cNvSpPr>
          <p:nvPr>
            <p:ph type="sldNum" sz="quarter" idx="5"/>
          </p:nvPr>
        </p:nvSpPr>
        <p:spPr/>
        <p:txBody>
          <a:bodyPr/>
          <a:lstStyle/>
          <a:p>
            <a:fld id="{A93CE442-91EF-0340-87ED-EF2CEEE84742}" type="slidenum">
              <a:rPr lang="en-US" smtClean="0"/>
              <a:t>4</a:t>
            </a:fld>
            <a:endParaRPr lang="en-US"/>
          </a:p>
        </p:txBody>
      </p:sp>
    </p:spTree>
    <p:extLst>
      <p:ext uri="{BB962C8B-B14F-4D97-AF65-F5344CB8AC3E}">
        <p14:creationId xmlns:p14="http://schemas.microsoft.com/office/powerpoint/2010/main" val="10283704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CE442-91EF-0340-87ED-EF2CEEE84742}" type="slidenum">
              <a:rPr lang="en-US" smtClean="0"/>
              <a:t>41</a:t>
            </a:fld>
            <a:endParaRPr lang="en-US"/>
          </a:p>
        </p:txBody>
      </p:sp>
    </p:spTree>
    <p:extLst>
      <p:ext uri="{BB962C8B-B14F-4D97-AF65-F5344CB8AC3E}">
        <p14:creationId xmlns:p14="http://schemas.microsoft.com/office/powerpoint/2010/main" val="4286856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2400"/>
              </a:spcAft>
              <a:buFont typeface="Arial" panose="020B0604020202020204" pitchFamily="34" charset="0"/>
              <a:buChar char="•"/>
            </a:pPr>
            <a:r>
              <a:rPr lang="en-US" dirty="0" err="1"/>
              <a:t>DataFerrett</a:t>
            </a:r>
            <a:r>
              <a:rPr lang="en-US" dirty="0"/>
              <a:t> – 1995.  American </a:t>
            </a:r>
            <a:r>
              <a:rPr lang="en-US" dirty="0" err="1"/>
              <a:t>FactFinder</a:t>
            </a:r>
            <a:r>
              <a:rPr lang="en-US" dirty="0"/>
              <a:t> debuted 1999; </a:t>
            </a:r>
            <a:r>
              <a:rPr lang="en-US" dirty="0" err="1"/>
              <a:t>rvsd</a:t>
            </a:r>
            <a:r>
              <a:rPr lang="en-US" dirty="0"/>
              <a:t>. 2011.  </a:t>
            </a:r>
          </a:p>
          <a:p>
            <a:pPr marL="171450" indent="-171450">
              <a:spcBef>
                <a:spcPts val="0"/>
              </a:spcBef>
              <a:spcAft>
                <a:spcPts val="2400"/>
              </a:spcAft>
              <a:buFont typeface="Arial" panose="020B0604020202020204" pitchFamily="34" charset="0"/>
              <a:buChar char="•"/>
            </a:pPr>
            <a:r>
              <a:rPr lang="en-US" dirty="0"/>
              <a:t>Note that for ACS tables, the Download screen automatically selects both the 1- and 5-year files. A maximum of 22,000 cells can be copied and pasted into Excel. Smaller tables (those with less than 400 columns by 400 rows) can be exported to Excel. Larger tables are limited to export to .CSV format.  Excel can easily interpret .csv files but has an upper limit on the number of cells it can import.</a:t>
            </a:r>
          </a:p>
          <a:p>
            <a:pPr marL="628650" lvl="1" indent="-171450">
              <a:spcBef>
                <a:spcPts val="0"/>
              </a:spcBef>
              <a:spcAft>
                <a:spcPts val="2400"/>
              </a:spcAft>
              <a:buFont typeface="Arial" panose="020B0604020202020204" pitchFamily="34" charset="0"/>
              <a:buChar char="•"/>
            </a:pPr>
            <a:r>
              <a:rPr lang="en-US" dirty="0"/>
              <a:t>Right-click your mouse on any cell in the table and select “Export Table” &gt;&gt; Select either “Export to CSV” or “Export to Excel.”</a:t>
            </a:r>
          </a:p>
          <a:p>
            <a:pPr marL="171450" lvl="0" indent="-171450">
              <a:spcBef>
                <a:spcPts val="0"/>
              </a:spcBef>
              <a:spcAft>
                <a:spcPts val="2400"/>
              </a:spcAft>
              <a:buFont typeface="Arial" panose="020B0604020202020204" pitchFamily="34" charset="0"/>
              <a:buChar char="•"/>
            </a:pPr>
            <a:r>
              <a:rPr lang="en-US" dirty="0"/>
              <a:t>Often create recodes with microdata.</a:t>
            </a:r>
          </a:p>
        </p:txBody>
      </p:sp>
      <p:sp>
        <p:nvSpPr>
          <p:cNvPr id="4" name="Slide Number Placeholder 3"/>
          <p:cNvSpPr>
            <a:spLocks noGrp="1"/>
          </p:cNvSpPr>
          <p:nvPr>
            <p:ph type="sldNum" sz="quarter" idx="5"/>
          </p:nvPr>
        </p:nvSpPr>
        <p:spPr/>
        <p:txBody>
          <a:bodyPr/>
          <a:lstStyle/>
          <a:p>
            <a:fld id="{A93CE442-91EF-0340-87ED-EF2CEEE84742}" type="slidenum">
              <a:rPr lang="en-US" smtClean="0"/>
              <a:t>42</a:t>
            </a:fld>
            <a:endParaRPr lang="en-US"/>
          </a:p>
        </p:txBody>
      </p:sp>
    </p:spTree>
    <p:extLst>
      <p:ext uri="{BB962C8B-B14F-4D97-AF65-F5344CB8AC3E}">
        <p14:creationId xmlns:p14="http://schemas.microsoft.com/office/powerpoint/2010/main" val="15820509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IPUMS Terra allows getting microdata or aggregate.</a:t>
            </a:r>
          </a:p>
        </p:txBody>
      </p:sp>
      <p:sp>
        <p:nvSpPr>
          <p:cNvPr id="4" name="Slide Number Placeholder 3"/>
          <p:cNvSpPr>
            <a:spLocks noGrp="1"/>
          </p:cNvSpPr>
          <p:nvPr>
            <p:ph type="sldNum" sz="quarter" idx="5"/>
          </p:nvPr>
        </p:nvSpPr>
        <p:spPr/>
        <p:txBody>
          <a:bodyPr/>
          <a:lstStyle/>
          <a:p>
            <a:fld id="{A93CE442-91EF-0340-87ED-EF2CEEE84742}" type="slidenum">
              <a:rPr lang="en-US" smtClean="0"/>
              <a:t>43</a:t>
            </a:fld>
            <a:endParaRPr lang="en-US"/>
          </a:p>
        </p:txBody>
      </p:sp>
    </p:spTree>
    <p:extLst>
      <p:ext uri="{BB962C8B-B14F-4D97-AF65-F5344CB8AC3E}">
        <p14:creationId xmlns:p14="http://schemas.microsoft.com/office/powerpoint/2010/main" val="39085228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D3796-47E0-4FB3-8FB1-21F563E769C4}" type="slidenum">
              <a:rPr lang="en-US"/>
              <a:t>44</a:t>
            </a:fld>
            <a:endParaRPr lang="en-US"/>
          </a:p>
        </p:txBody>
      </p:sp>
    </p:spTree>
    <p:extLst>
      <p:ext uri="{BB962C8B-B14F-4D97-AF65-F5344CB8AC3E}">
        <p14:creationId xmlns:p14="http://schemas.microsoft.com/office/powerpoint/2010/main" val="34376982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thematic maps</a:t>
            </a:r>
          </a:p>
          <a:p>
            <a:r>
              <a:rPr lang="en-US" dirty="0"/>
              <a:t>Registration for one IPUMS tool grants access to all; have to renew annually</a:t>
            </a:r>
          </a:p>
        </p:txBody>
      </p:sp>
      <p:sp>
        <p:nvSpPr>
          <p:cNvPr id="4" name="Slide Number Placeholder 3"/>
          <p:cNvSpPr>
            <a:spLocks noGrp="1"/>
          </p:cNvSpPr>
          <p:nvPr>
            <p:ph type="sldNum" sz="quarter" idx="10"/>
          </p:nvPr>
        </p:nvSpPr>
        <p:spPr/>
        <p:txBody>
          <a:bodyPr/>
          <a:lstStyle/>
          <a:p>
            <a:fld id="{D2AD3796-47E0-4FB3-8FB1-21F563E769C4}" type="slidenum">
              <a:rPr lang="en-US"/>
              <a:t>45</a:t>
            </a:fld>
            <a:endParaRPr lang="en-US"/>
          </a:p>
        </p:txBody>
      </p:sp>
    </p:spTree>
    <p:extLst>
      <p:ext uri="{BB962C8B-B14F-4D97-AF65-F5344CB8AC3E}">
        <p14:creationId xmlns:p14="http://schemas.microsoft.com/office/powerpoint/2010/main" val="38979778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CE442-91EF-0340-87ED-EF2CEEE84742}" type="slidenum">
              <a:rPr lang="en-US" smtClean="0"/>
              <a:t>46</a:t>
            </a:fld>
            <a:endParaRPr lang="en-US"/>
          </a:p>
        </p:txBody>
      </p:sp>
    </p:spTree>
    <p:extLst>
      <p:ext uri="{BB962C8B-B14F-4D97-AF65-F5344CB8AC3E}">
        <p14:creationId xmlns:p14="http://schemas.microsoft.com/office/powerpoint/2010/main" val="10223395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from the Population Estimates Program is not available in data.census.gov at this time.  Have to go to the Population Estimates Program data page, https://www.census.gov/programs-surveys/popest/data.html, for that.</a:t>
            </a:r>
          </a:p>
        </p:txBody>
      </p:sp>
      <p:sp>
        <p:nvSpPr>
          <p:cNvPr id="4" name="Slide Number Placeholder 3"/>
          <p:cNvSpPr>
            <a:spLocks noGrp="1"/>
          </p:cNvSpPr>
          <p:nvPr>
            <p:ph type="sldNum" sz="quarter" idx="5"/>
          </p:nvPr>
        </p:nvSpPr>
        <p:spPr/>
        <p:txBody>
          <a:bodyPr/>
          <a:lstStyle/>
          <a:p>
            <a:fld id="{A93CE442-91EF-0340-87ED-EF2CEEE84742}" type="slidenum">
              <a:rPr lang="en-US" smtClean="0"/>
              <a:t>47</a:t>
            </a:fld>
            <a:endParaRPr lang="en-US"/>
          </a:p>
        </p:txBody>
      </p:sp>
    </p:spTree>
    <p:extLst>
      <p:ext uri="{BB962C8B-B14F-4D97-AF65-F5344CB8AC3E}">
        <p14:creationId xmlns:p14="http://schemas.microsoft.com/office/powerpoint/2010/main" val="36613370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CE442-91EF-0340-87ED-EF2CEEE84742}" type="slidenum">
              <a:rPr lang="en-US" smtClean="0"/>
              <a:t>48</a:t>
            </a:fld>
            <a:endParaRPr lang="en-US"/>
          </a:p>
        </p:txBody>
      </p:sp>
    </p:spTree>
    <p:extLst>
      <p:ext uri="{BB962C8B-B14F-4D97-AF65-F5344CB8AC3E}">
        <p14:creationId xmlns:p14="http://schemas.microsoft.com/office/powerpoint/2010/main" val="1631964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Counties - variable in size </a:t>
            </a:r>
          </a:p>
          <a:p>
            <a:pPr lvl="1"/>
            <a:r>
              <a:rPr lang="en-US" dirty="0"/>
              <a:t>(Geographic levels above tracts are generally ones with political boundaries set by local governments.  Tracts and geographic levels below that are administrative geographies used by the Census Bureau, and all are nested progressively within each successive geographic level the way counties are nested within a state.  “Places” [that is, cities, towns, villages, etc.] overlap these boundaries.)</a:t>
            </a:r>
          </a:p>
          <a:p>
            <a:r>
              <a:rPr lang="en-US" dirty="0"/>
              <a:t>Tracts - ~5,000</a:t>
            </a:r>
          </a:p>
          <a:p>
            <a:r>
              <a:rPr lang="en-US" dirty="0"/>
              <a:t>Block groups - ~1,000</a:t>
            </a:r>
          </a:p>
          <a:p>
            <a:r>
              <a:rPr lang="en-US" dirty="0"/>
              <a:t>Census blocks - ~100 (not available from ACS due to relatively small sample size; only available from decennial census)</a:t>
            </a:r>
          </a:p>
        </p:txBody>
      </p:sp>
      <p:sp>
        <p:nvSpPr>
          <p:cNvPr id="4" name="Slide Number Placeholder 3"/>
          <p:cNvSpPr>
            <a:spLocks noGrp="1"/>
          </p:cNvSpPr>
          <p:nvPr>
            <p:ph type="sldNum" sz="quarter" idx="5"/>
          </p:nvPr>
        </p:nvSpPr>
        <p:spPr/>
        <p:txBody>
          <a:bodyPr/>
          <a:lstStyle/>
          <a:p>
            <a:fld id="{A93CE442-91EF-0340-87ED-EF2CEEE84742}" type="slidenum">
              <a:rPr lang="en-US" smtClean="0"/>
              <a:t>49</a:t>
            </a:fld>
            <a:endParaRPr lang="en-US"/>
          </a:p>
        </p:txBody>
      </p:sp>
    </p:spTree>
    <p:extLst>
      <p:ext uri="{BB962C8B-B14F-4D97-AF65-F5344CB8AC3E}">
        <p14:creationId xmlns:p14="http://schemas.microsoft.com/office/powerpoint/2010/main" val="545641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CE442-91EF-0340-87ED-EF2CEEE84742}" type="slidenum">
              <a:rPr lang="en-US" smtClean="0"/>
              <a:t>50</a:t>
            </a:fld>
            <a:endParaRPr lang="en-US"/>
          </a:p>
        </p:txBody>
      </p:sp>
    </p:spTree>
    <p:extLst>
      <p:ext uri="{BB962C8B-B14F-4D97-AF65-F5344CB8AC3E}">
        <p14:creationId xmlns:p14="http://schemas.microsoft.com/office/powerpoint/2010/main" val="1412844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Surveys outside of these parameters are transferred to NARA, from which researchers and organizations like IPUMS and commercial vendors can obtain them as flat files.  There has been some indication that the new system may be able to serve more data than this but it’s unclear whether the Bureau will retrospectively add data or, if so, how much.</a:t>
            </a:r>
          </a:p>
        </p:txBody>
      </p:sp>
      <p:sp>
        <p:nvSpPr>
          <p:cNvPr id="4" name="Slide Number Placeholder 3"/>
          <p:cNvSpPr>
            <a:spLocks noGrp="1"/>
          </p:cNvSpPr>
          <p:nvPr>
            <p:ph type="sldNum" sz="quarter" idx="5"/>
          </p:nvPr>
        </p:nvSpPr>
        <p:spPr/>
        <p:txBody>
          <a:bodyPr/>
          <a:lstStyle/>
          <a:p>
            <a:fld id="{A93CE442-91EF-0340-87ED-EF2CEEE84742}" type="slidenum">
              <a:rPr lang="en-US" smtClean="0"/>
              <a:t>5</a:t>
            </a:fld>
            <a:endParaRPr lang="en-US"/>
          </a:p>
        </p:txBody>
      </p:sp>
    </p:spTree>
    <p:extLst>
      <p:ext uri="{BB962C8B-B14F-4D97-AF65-F5344CB8AC3E}">
        <p14:creationId xmlns:p14="http://schemas.microsoft.com/office/powerpoint/2010/main" val="1520211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CE442-91EF-0340-87ED-EF2CEEE84742}" type="slidenum">
              <a:rPr lang="en-US" smtClean="0"/>
              <a:t>7</a:t>
            </a:fld>
            <a:endParaRPr lang="en-US"/>
          </a:p>
        </p:txBody>
      </p:sp>
    </p:spTree>
    <p:extLst>
      <p:ext uri="{BB962C8B-B14F-4D97-AF65-F5344CB8AC3E}">
        <p14:creationId xmlns:p14="http://schemas.microsoft.com/office/powerpoint/2010/main" val="3589631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CE442-91EF-0340-87ED-EF2CEEE84742}" type="slidenum">
              <a:rPr lang="en-US" smtClean="0"/>
              <a:t>8</a:t>
            </a:fld>
            <a:endParaRPr lang="en-US"/>
          </a:p>
        </p:txBody>
      </p:sp>
    </p:spTree>
    <p:extLst>
      <p:ext uri="{BB962C8B-B14F-4D97-AF65-F5344CB8AC3E}">
        <p14:creationId xmlns:p14="http://schemas.microsoft.com/office/powerpoint/2010/main" val="1712882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CE442-91EF-0340-87ED-EF2CEEE84742}" type="slidenum">
              <a:rPr lang="en-US" smtClean="0"/>
              <a:t>9</a:t>
            </a:fld>
            <a:endParaRPr lang="en-US"/>
          </a:p>
        </p:txBody>
      </p:sp>
    </p:spTree>
    <p:extLst>
      <p:ext uri="{BB962C8B-B14F-4D97-AF65-F5344CB8AC3E}">
        <p14:creationId xmlns:p14="http://schemas.microsoft.com/office/powerpoint/2010/main" val="1949900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Must state research purpose </a:t>
            </a:r>
          </a:p>
        </p:txBody>
      </p:sp>
      <p:sp>
        <p:nvSpPr>
          <p:cNvPr id="4" name="Slide Number Placeholder 3"/>
          <p:cNvSpPr>
            <a:spLocks noGrp="1"/>
          </p:cNvSpPr>
          <p:nvPr>
            <p:ph type="sldNum" sz="quarter" idx="5"/>
          </p:nvPr>
        </p:nvSpPr>
        <p:spPr/>
        <p:txBody>
          <a:bodyPr/>
          <a:lstStyle/>
          <a:p>
            <a:fld id="{A93CE442-91EF-0340-87ED-EF2CEEE84742}" type="slidenum">
              <a:rPr lang="en-US" smtClean="0"/>
              <a:t>10</a:t>
            </a:fld>
            <a:endParaRPr lang="en-US"/>
          </a:p>
        </p:txBody>
      </p:sp>
    </p:spTree>
    <p:extLst>
      <p:ext uri="{BB962C8B-B14F-4D97-AF65-F5344CB8AC3E}">
        <p14:creationId xmlns:p14="http://schemas.microsoft.com/office/powerpoint/2010/main" val="3641648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07822-7D33-4F64-9CFF-00A025A9F1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30859F-C107-4C51-B539-03D60A92BB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8698C0-F2ED-4A41-B8D3-173E362FE59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0C8302B-3FD2-434D-8436-656A7452E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80E678-B06C-4C2B-829D-876A17AA6702}"/>
              </a:ext>
            </a:extLst>
          </p:cNvPr>
          <p:cNvSpPr>
            <a:spLocks noGrp="1"/>
          </p:cNvSpPr>
          <p:nvPr>
            <p:ph type="sldNum" sz="quarter" idx="12"/>
          </p:nvPr>
        </p:nvSpPr>
        <p:spPr/>
        <p:txBody>
          <a:bodyPr/>
          <a:lstStyle/>
          <a:p>
            <a:fld id="{D19EC4EA-2C77-4098-AB9F-2CCA2BFAD9A6}" type="slidenum">
              <a:rPr lang="en-US" smtClean="0"/>
              <a:t>‹#›</a:t>
            </a:fld>
            <a:endParaRPr lang="en-US"/>
          </a:p>
        </p:txBody>
      </p:sp>
    </p:spTree>
    <p:extLst>
      <p:ext uri="{BB962C8B-B14F-4D97-AF65-F5344CB8AC3E}">
        <p14:creationId xmlns:p14="http://schemas.microsoft.com/office/powerpoint/2010/main" val="112128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B7189-6D02-43E8-BDE2-BC867A820F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C312AF-D69A-47FE-8A26-EE6E4D53D28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9DE010-0682-4750-9965-31F283F53F4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F19A575-BB1D-43E4-A19E-2E5F58BEF5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25AD40-DE8B-4D56-847C-DD8505C0D3A5}"/>
              </a:ext>
            </a:extLst>
          </p:cNvPr>
          <p:cNvSpPr>
            <a:spLocks noGrp="1"/>
          </p:cNvSpPr>
          <p:nvPr>
            <p:ph type="sldNum" sz="quarter" idx="12"/>
          </p:nvPr>
        </p:nvSpPr>
        <p:spPr/>
        <p:txBody>
          <a:bodyPr/>
          <a:lstStyle/>
          <a:p>
            <a:fld id="{D19EC4EA-2C77-4098-AB9F-2CCA2BFAD9A6}" type="slidenum">
              <a:rPr lang="en-US" smtClean="0"/>
              <a:t>‹#›</a:t>
            </a:fld>
            <a:endParaRPr lang="en-US"/>
          </a:p>
        </p:txBody>
      </p:sp>
    </p:spTree>
    <p:extLst>
      <p:ext uri="{BB962C8B-B14F-4D97-AF65-F5344CB8AC3E}">
        <p14:creationId xmlns:p14="http://schemas.microsoft.com/office/powerpoint/2010/main" val="3712981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634C64-924D-4B58-8D53-9A5C59315C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B24F26-0FA5-4E1C-9F4E-E364A9D8A4D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AE3A1F-8728-4BF4-8895-8B4265D2E74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7E3A215-F4BB-4FE3-81B8-8E611BE8D4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BD4513-4D49-408D-95A4-FDAB9F991ACA}"/>
              </a:ext>
            </a:extLst>
          </p:cNvPr>
          <p:cNvSpPr>
            <a:spLocks noGrp="1"/>
          </p:cNvSpPr>
          <p:nvPr>
            <p:ph type="sldNum" sz="quarter" idx="12"/>
          </p:nvPr>
        </p:nvSpPr>
        <p:spPr/>
        <p:txBody>
          <a:bodyPr/>
          <a:lstStyle/>
          <a:p>
            <a:fld id="{D19EC4EA-2C77-4098-AB9F-2CCA2BFAD9A6}" type="slidenum">
              <a:rPr lang="en-US" smtClean="0"/>
              <a:t>‹#›</a:t>
            </a:fld>
            <a:endParaRPr lang="en-US"/>
          </a:p>
        </p:txBody>
      </p:sp>
    </p:spTree>
    <p:extLst>
      <p:ext uri="{BB962C8B-B14F-4D97-AF65-F5344CB8AC3E}">
        <p14:creationId xmlns:p14="http://schemas.microsoft.com/office/powerpoint/2010/main" val="1859733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3659" y="365125"/>
            <a:ext cx="11386456" cy="1402715"/>
          </a:xfrm>
        </p:spPr>
        <p:txBody>
          <a:bodyPr>
            <a:normAutofit/>
          </a:bodyPr>
          <a:lstStyle>
            <a:lvl1pPr>
              <a:defRPr sz="3600" baseline="0">
                <a:solidFill>
                  <a:srgbClr val="28436B"/>
                </a:solidFill>
              </a:defRPr>
            </a:lvl1pPr>
          </a:lstStyle>
          <a:p>
            <a:r>
              <a:rPr lang="en-US"/>
              <a:t>36pt This slide is for text</a:t>
            </a:r>
          </a:p>
        </p:txBody>
      </p:sp>
      <p:sp>
        <p:nvSpPr>
          <p:cNvPr id="7" name="Text Placeholder 6"/>
          <p:cNvSpPr>
            <a:spLocks noGrp="1"/>
          </p:cNvSpPr>
          <p:nvPr>
            <p:ph type="body" sz="quarter" idx="10" hasCustomPrompt="1"/>
          </p:nvPr>
        </p:nvSpPr>
        <p:spPr>
          <a:xfrm>
            <a:off x="414338" y="1833563"/>
            <a:ext cx="11385550" cy="3892550"/>
          </a:xfrm>
        </p:spPr>
        <p:txBody>
          <a:bodyPr/>
          <a:lstStyle>
            <a:lvl1pPr>
              <a:defRPr sz="2400">
                <a:solidFill>
                  <a:schemeClr val="bg2">
                    <a:lumMod val="25000"/>
                  </a:schemeClr>
                </a:solidFill>
              </a:defRPr>
            </a:lvl1pPr>
            <a:lvl2pPr>
              <a:defRPr sz="1800">
                <a:solidFill>
                  <a:schemeClr val="bg2">
                    <a:lumMod val="25000"/>
                  </a:schemeClr>
                </a:solidFill>
              </a:defRPr>
            </a:lvl2pPr>
          </a:lstStyle>
          <a:p>
            <a:pPr lvl="0"/>
            <a:r>
              <a:rPr lang="en-US"/>
              <a:t>24pt text goes here</a:t>
            </a:r>
          </a:p>
          <a:p>
            <a:pPr lvl="0"/>
            <a:r>
              <a:rPr lang="en-US"/>
              <a:t>This is the second thing</a:t>
            </a:r>
          </a:p>
          <a:p>
            <a:pPr lvl="1"/>
            <a:r>
              <a:rPr lang="en-US"/>
              <a:t>Second level item at 18pt</a:t>
            </a:r>
          </a:p>
          <a:p>
            <a:pPr lvl="1"/>
            <a:r>
              <a:rPr lang="en-US"/>
              <a:t>Another second level item </a:t>
            </a:r>
          </a:p>
          <a:p>
            <a:pPr lvl="0"/>
            <a:r>
              <a:rPr lang="en-US"/>
              <a:t>This is the third thing</a:t>
            </a:r>
          </a:p>
          <a:p>
            <a:pPr lvl="0"/>
            <a:r>
              <a:rPr lang="en-US"/>
              <a:t>This is the fourth thing</a:t>
            </a:r>
          </a:p>
        </p:txBody>
      </p:sp>
    </p:spTree>
    <p:extLst>
      <p:ext uri="{BB962C8B-B14F-4D97-AF65-F5344CB8AC3E}">
        <p14:creationId xmlns:p14="http://schemas.microsoft.com/office/powerpoint/2010/main" val="2434398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3DCA8-E2A5-48F1-809F-CB260E343F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D35397-A349-45A9-A4E1-34F1212F799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990163-F435-49A4-8DD1-CE072848ACE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AF9D4BC-DA9B-4249-99AA-F9B74F6F81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789F4-D5B5-4AA8-91D3-40F374B08A1D}"/>
              </a:ext>
            </a:extLst>
          </p:cNvPr>
          <p:cNvSpPr>
            <a:spLocks noGrp="1"/>
          </p:cNvSpPr>
          <p:nvPr>
            <p:ph type="sldNum" sz="quarter" idx="12"/>
          </p:nvPr>
        </p:nvSpPr>
        <p:spPr/>
        <p:txBody>
          <a:bodyPr/>
          <a:lstStyle/>
          <a:p>
            <a:fld id="{D19EC4EA-2C77-4098-AB9F-2CCA2BFAD9A6}" type="slidenum">
              <a:rPr lang="en-US" smtClean="0"/>
              <a:t>‹#›</a:t>
            </a:fld>
            <a:endParaRPr lang="en-US"/>
          </a:p>
        </p:txBody>
      </p:sp>
    </p:spTree>
    <p:extLst>
      <p:ext uri="{BB962C8B-B14F-4D97-AF65-F5344CB8AC3E}">
        <p14:creationId xmlns:p14="http://schemas.microsoft.com/office/powerpoint/2010/main" val="1534340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96110-5C00-4BAC-8DC3-468FFC2317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504483-F787-4FFB-A5A6-FAE323A5A4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CAC0978-65E4-4E96-9B85-CDC618D8109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01502BA-BE8E-4A5A-871E-AA4685D70C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219DF6-AF8E-47C9-83DF-06F3B2D028CF}"/>
              </a:ext>
            </a:extLst>
          </p:cNvPr>
          <p:cNvSpPr>
            <a:spLocks noGrp="1"/>
          </p:cNvSpPr>
          <p:nvPr>
            <p:ph type="sldNum" sz="quarter" idx="12"/>
          </p:nvPr>
        </p:nvSpPr>
        <p:spPr/>
        <p:txBody>
          <a:bodyPr/>
          <a:lstStyle/>
          <a:p>
            <a:fld id="{D19EC4EA-2C77-4098-AB9F-2CCA2BFAD9A6}" type="slidenum">
              <a:rPr lang="en-US" smtClean="0"/>
              <a:t>‹#›</a:t>
            </a:fld>
            <a:endParaRPr lang="en-US"/>
          </a:p>
        </p:txBody>
      </p:sp>
    </p:spTree>
    <p:extLst>
      <p:ext uri="{BB962C8B-B14F-4D97-AF65-F5344CB8AC3E}">
        <p14:creationId xmlns:p14="http://schemas.microsoft.com/office/powerpoint/2010/main" val="215164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66FA6-C65C-44A7-B63E-AB705086E1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E805C8-2029-495B-B286-09A2C1CC960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BBF3C5-74B7-4489-803C-05BD17565C7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A922B4-916A-47E5-AED1-A01F7247B39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D4F98C4-573E-447F-BFEE-5C50E93FB8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656D38-FED2-4778-AF32-39212DF56ADD}"/>
              </a:ext>
            </a:extLst>
          </p:cNvPr>
          <p:cNvSpPr>
            <a:spLocks noGrp="1"/>
          </p:cNvSpPr>
          <p:nvPr>
            <p:ph type="sldNum" sz="quarter" idx="12"/>
          </p:nvPr>
        </p:nvSpPr>
        <p:spPr/>
        <p:txBody>
          <a:bodyPr/>
          <a:lstStyle/>
          <a:p>
            <a:fld id="{D19EC4EA-2C77-4098-AB9F-2CCA2BFAD9A6}" type="slidenum">
              <a:rPr lang="en-US" smtClean="0"/>
              <a:t>‹#›</a:t>
            </a:fld>
            <a:endParaRPr lang="en-US"/>
          </a:p>
        </p:txBody>
      </p:sp>
    </p:spTree>
    <p:extLst>
      <p:ext uri="{BB962C8B-B14F-4D97-AF65-F5344CB8AC3E}">
        <p14:creationId xmlns:p14="http://schemas.microsoft.com/office/powerpoint/2010/main" val="3013608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9A1A5-4A75-485D-9495-962C5E0911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8743E6-0559-4DC3-8B3F-770E67C2B3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16AAEBE-F1FC-4485-878B-175592D88A3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9D2512-F412-4B11-B73C-9C9760373C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F549A7-1D5A-46FA-993E-05268AFA97F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ADBFDD-3C09-4B94-8C5B-50858B027770}"/>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59A8D8AE-082C-444B-9EAD-E8E1777E64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18CFF2-0779-4A3E-9E7D-1625EBCFD7A1}"/>
              </a:ext>
            </a:extLst>
          </p:cNvPr>
          <p:cNvSpPr>
            <a:spLocks noGrp="1"/>
          </p:cNvSpPr>
          <p:nvPr>
            <p:ph type="sldNum" sz="quarter" idx="12"/>
          </p:nvPr>
        </p:nvSpPr>
        <p:spPr/>
        <p:txBody>
          <a:bodyPr/>
          <a:lstStyle/>
          <a:p>
            <a:fld id="{D19EC4EA-2C77-4098-AB9F-2CCA2BFAD9A6}" type="slidenum">
              <a:rPr lang="en-US" smtClean="0"/>
              <a:t>‹#›</a:t>
            </a:fld>
            <a:endParaRPr lang="en-US"/>
          </a:p>
        </p:txBody>
      </p:sp>
    </p:spTree>
    <p:extLst>
      <p:ext uri="{BB962C8B-B14F-4D97-AF65-F5344CB8AC3E}">
        <p14:creationId xmlns:p14="http://schemas.microsoft.com/office/powerpoint/2010/main" val="660544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3F4DD-9A59-45B4-894C-63AA039AA5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0DEFAE-D307-4FDB-90F3-B3384FA3745C}"/>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40E5C912-23D0-489E-9EB8-35CA11222B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83C4C1-868A-47D4-AF53-B34E3C5092AE}"/>
              </a:ext>
            </a:extLst>
          </p:cNvPr>
          <p:cNvSpPr>
            <a:spLocks noGrp="1"/>
          </p:cNvSpPr>
          <p:nvPr>
            <p:ph type="sldNum" sz="quarter" idx="12"/>
          </p:nvPr>
        </p:nvSpPr>
        <p:spPr/>
        <p:txBody>
          <a:bodyPr/>
          <a:lstStyle/>
          <a:p>
            <a:fld id="{D19EC4EA-2C77-4098-AB9F-2CCA2BFAD9A6}" type="slidenum">
              <a:rPr lang="en-US" smtClean="0"/>
              <a:t>‹#›</a:t>
            </a:fld>
            <a:endParaRPr lang="en-US"/>
          </a:p>
        </p:txBody>
      </p:sp>
    </p:spTree>
    <p:extLst>
      <p:ext uri="{BB962C8B-B14F-4D97-AF65-F5344CB8AC3E}">
        <p14:creationId xmlns:p14="http://schemas.microsoft.com/office/powerpoint/2010/main" val="235412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0BCDF1-194C-4008-BC01-FA2FB7A101A3}"/>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D27CC1D-A2B8-4A94-AD15-D6E30ED94A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6F16CF-D335-45F2-ACE1-2357104F3C11}"/>
              </a:ext>
            </a:extLst>
          </p:cNvPr>
          <p:cNvSpPr>
            <a:spLocks noGrp="1"/>
          </p:cNvSpPr>
          <p:nvPr>
            <p:ph type="sldNum" sz="quarter" idx="12"/>
          </p:nvPr>
        </p:nvSpPr>
        <p:spPr/>
        <p:txBody>
          <a:bodyPr/>
          <a:lstStyle/>
          <a:p>
            <a:fld id="{D19EC4EA-2C77-4098-AB9F-2CCA2BFAD9A6}" type="slidenum">
              <a:rPr lang="en-US" smtClean="0"/>
              <a:t>‹#›</a:t>
            </a:fld>
            <a:endParaRPr lang="en-US"/>
          </a:p>
        </p:txBody>
      </p:sp>
    </p:spTree>
    <p:extLst>
      <p:ext uri="{BB962C8B-B14F-4D97-AF65-F5344CB8AC3E}">
        <p14:creationId xmlns:p14="http://schemas.microsoft.com/office/powerpoint/2010/main" val="758273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92B15-E219-4356-A694-E333075134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037304-7484-4AD7-B0BC-7993481B04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099F31-DDF6-46D6-97DE-104F7D9291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6704D6-DB8C-4CD7-AE7A-7F88EB07E36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0E96D0F-7853-4AC0-B47C-F3793D2C8F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6D8EEA-BADC-432F-A8AD-4D1DDB767D4B}"/>
              </a:ext>
            </a:extLst>
          </p:cNvPr>
          <p:cNvSpPr>
            <a:spLocks noGrp="1"/>
          </p:cNvSpPr>
          <p:nvPr>
            <p:ph type="sldNum" sz="quarter" idx="12"/>
          </p:nvPr>
        </p:nvSpPr>
        <p:spPr/>
        <p:txBody>
          <a:bodyPr/>
          <a:lstStyle/>
          <a:p>
            <a:fld id="{D19EC4EA-2C77-4098-AB9F-2CCA2BFAD9A6}" type="slidenum">
              <a:rPr lang="en-US" smtClean="0"/>
              <a:t>‹#›</a:t>
            </a:fld>
            <a:endParaRPr lang="en-US"/>
          </a:p>
        </p:txBody>
      </p:sp>
    </p:spTree>
    <p:extLst>
      <p:ext uri="{BB962C8B-B14F-4D97-AF65-F5344CB8AC3E}">
        <p14:creationId xmlns:p14="http://schemas.microsoft.com/office/powerpoint/2010/main" val="3395949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A9892-EE13-4956-BA10-954B44AB46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EB0BF0-C2C4-4731-8336-BDCDA82885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987D57-0091-4B8E-8E4B-0D59194020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973B10-86CA-4FA2-9969-D49A7C8B228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E362B4A-94CC-4FF2-86E4-6D9C6C1F09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31ABEE-BF93-4023-AC0E-8A74D059993A}"/>
              </a:ext>
            </a:extLst>
          </p:cNvPr>
          <p:cNvSpPr>
            <a:spLocks noGrp="1"/>
          </p:cNvSpPr>
          <p:nvPr>
            <p:ph type="sldNum" sz="quarter" idx="12"/>
          </p:nvPr>
        </p:nvSpPr>
        <p:spPr/>
        <p:txBody>
          <a:bodyPr/>
          <a:lstStyle/>
          <a:p>
            <a:fld id="{D19EC4EA-2C77-4098-AB9F-2CCA2BFAD9A6}" type="slidenum">
              <a:rPr lang="en-US" smtClean="0"/>
              <a:t>‹#›</a:t>
            </a:fld>
            <a:endParaRPr lang="en-US"/>
          </a:p>
        </p:txBody>
      </p:sp>
    </p:spTree>
    <p:extLst>
      <p:ext uri="{BB962C8B-B14F-4D97-AF65-F5344CB8AC3E}">
        <p14:creationId xmlns:p14="http://schemas.microsoft.com/office/powerpoint/2010/main" val="4006048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22DA19-11E3-4E2F-9CBD-65F0E7E26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2C9A26-126C-4F37-A1E4-BF3FDDBB73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55E565-785A-4C4E-A7F7-F10B0463BB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60B09EDA-FF77-4E44-9FA9-54730DB514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AA4AF5-32A7-4E29-9CE8-EF21E29F44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EC4EA-2C77-4098-AB9F-2CCA2BFAD9A6}" type="slidenum">
              <a:rPr lang="en-US" smtClean="0"/>
              <a:t>‹#›</a:t>
            </a:fld>
            <a:endParaRPr lang="en-US"/>
          </a:p>
        </p:txBody>
      </p:sp>
    </p:spTree>
    <p:extLst>
      <p:ext uri="{BB962C8B-B14F-4D97-AF65-F5344CB8AC3E}">
        <p14:creationId xmlns:p14="http://schemas.microsoft.com/office/powerpoint/2010/main" val="2070258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https://www.nhgis.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hyperlink" Target="https://www.socialexplorer.co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mailto:cedsci.feedback@census.gov"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hyperlink" Target="https://dataferrett.census.gov/" TargetMode="External"/><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8" Type="http://schemas.openxmlformats.org/officeDocument/2006/relationships/hyperlink" Target="https://www.socialexplorer.com/" TargetMode="External"/><Relationship Id="rId3" Type="http://schemas.openxmlformats.org/officeDocument/2006/relationships/hyperlink" Target="https://data.census.gov/" TargetMode="External"/><Relationship Id="rId7" Type="http://schemas.openxmlformats.org/officeDocument/2006/relationships/hyperlink" Target="https://www.nhgis.org/"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usa.ipums.org/usa/" TargetMode="External"/><Relationship Id="rId5" Type="http://schemas.openxmlformats.org/officeDocument/2006/relationships/hyperlink" Target="https://www.census.gov/about/adrm/fsrdc/locations.html" TargetMode="External"/><Relationship Id="rId4" Type="http://schemas.openxmlformats.org/officeDocument/2006/relationships/hyperlink" Target="https://data.census.gov/mdat/#/" TargetMode="External"/><Relationship Id="rId9" Type="http://schemas.openxmlformats.org/officeDocument/2006/relationships/hyperlink" Target="https://terra.ipums.org/"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www.socialexplorer.com/" TargetMode="External"/><Relationship Id="rId3" Type="http://schemas.openxmlformats.org/officeDocument/2006/relationships/hyperlink" Target="https://data.census.gov/" TargetMode="External"/><Relationship Id="rId7" Type="http://schemas.openxmlformats.org/officeDocument/2006/relationships/hyperlink" Target="https://www.nhgis.org/"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s://www.ipums.org/" TargetMode="External"/><Relationship Id="rId5" Type="http://schemas.openxmlformats.org/officeDocument/2006/relationships/hyperlink" Target="https://www.census.gov/about/adrm/fsrdc/locations.html" TargetMode="External"/><Relationship Id="rId4" Type="http://schemas.openxmlformats.org/officeDocument/2006/relationships/hyperlink" Target="https://data.census.gov/mdat/#/" TargetMode="External"/><Relationship Id="rId9" Type="http://schemas.openxmlformats.org/officeDocument/2006/relationships/hyperlink" Target="https://terra.ipums.org/"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hyperlink" Target="https://geocoding.geo.census.gov/geocoder/geographies/address?form"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geocoding.geo.census.gov/geocoder/geographies/address?form"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014E92B6-5684-4F22-A5D2-C39699EBCCC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26" name="Color">
              <a:extLst>
                <a:ext uri="{FF2B5EF4-FFF2-40B4-BE49-F238E27FC236}">
                  <a16:creationId xmlns:a16="http://schemas.microsoft.com/office/drawing/2014/main" id="{FDA8194E-1500-4D26-9051-14C080AD36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lor">
              <a:extLst>
                <a:ext uri="{FF2B5EF4-FFF2-40B4-BE49-F238E27FC236}">
                  <a16:creationId xmlns:a16="http://schemas.microsoft.com/office/drawing/2014/main" id="{C2C9D0C8-FAE0-4845-A2D4-7771B8E537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a:extLst>
              <a:ext uri="{FF2B5EF4-FFF2-40B4-BE49-F238E27FC236}">
                <a16:creationId xmlns:a16="http://schemas.microsoft.com/office/drawing/2014/main" id="{43F415C0-F947-4F8B-80A4-FE3A37675DC5}"/>
              </a:ext>
            </a:extLst>
          </p:cNvPr>
          <p:cNvPicPr>
            <a:picLocks noChangeAspect="1"/>
          </p:cNvPicPr>
          <p:nvPr/>
        </p:nvPicPr>
        <p:blipFill rotWithShape="1">
          <a:blip r:embed="rId3"/>
          <a:srcRect l="8363" t="-530" r="7948" b="6304"/>
          <a:stretch/>
        </p:blipFill>
        <p:spPr>
          <a:xfrm>
            <a:off x="6737491" y="4758604"/>
            <a:ext cx="4838061" cy="1787340"/>
          </a:xfrm>
          <a:prstGeom prst="rect">
            <a:avLst/>
          </a:prstGeom>
        </p:spPr>
      </p:pic>
      <p:pic>
        <p:nvPicPr>
          <p:cNvPr id="7" name="Picture 6">
            <a:extLst>
              <a:ext uri="{FF2B5EF4-FFF2-40B4-BE49-F238E27FC236}">
                <a16:creationId xmlns:a16="http://schemas.microsoft.com/office/drawing/2014/main" id="{971E0244-44D7-4626-863C-996EAD570432}"/>
              </a:ext>
            </a:extLst>
          </p:cNvPr>
          <p:cNvPicPr>
            <a:picLocks noChangeAspect="1"/>
          </p:cNvPicPr>
          <p:nvPr/>
        </p:nvPicPr>
        <p:blipFill rotWithShape="1">
          <a:blip r:embed="rId4"/>
          <a:srcRect l="11712" r="-1" b="-1"/>
          <a:stretch/>
        </p:blipFill>
        <p:spPr>
          <a:xfrm>
            <a:off x="6725498" y="2606015"/>
            <a:ext cx="4838061" cy="1896863"/>
          </a:xfrm>
          <a:prstGeom prst="rect">
            <a:avLst/>
          </a:prstGeom>
        </p:spPr>
      </p:pic>
      <p:grpSp>
        <p:nvGrpSpPr>
          <p:cNvPr id="29" name="Group 28">
            <a:extLst>
              <a:ext uri="{FF2B5EF4-FFF2-40B4-BE49-F238E27FC236}">
                <a16:creationId xmlns:a16="http://schemas.microsoft.com/office/drawing/2014/main" id="{DD301342-EF06-4EB0-B93D-C2CDE80B7F0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2" name="Freeform: Shape 29">
              <a:extLst>
                <a:ext uri="{FF2B5EF4-FFF2-40B4-BE49-F238E27FC236}">
                  <a16:creationId xmlns:a16="http://schemas.microsoft.com/office/drawing/2014/main" id="{25722408-FA59-4072-8487-0F7180CEE2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9032AAE6-8171-44F3-BDBE-7F52F8C183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31">
              <a:extLst>
                <a:ext uri="{FF2B5EF4-FFF2-40B4-BE49-F238E27FC236}">
                  <a16:creationId xmlns:a16="http://schemas.microsoft.com/office/drawing/2014/main" id="{9D1EB87B-311B-4FAE-B513-4B78FCEA29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29652B09-7653-49FA-BEE3-50C00424A0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33">
              <a:extLst>
                <a:ext uri="{FF2B5EF4-FFF2-40B4-BE49-F238E27FC236}">
                  <a16:creationId xmlns:a16="http://schemas.microsoft.com/office/drawing/2014/main" id="{90729D88-4E48-4EE7-8F29-A8DBC1319E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Freeform: Shape 34">
              <a:extLst>
                <a:ext uri="{FF2B5EF4-FFF2-40B4-BE49-F238E27FC236}">
                  <a16:creationId xmlns:a16="http://schemas.microsoft.com/office/drawing/2014/main" id="{05BDDE35-76BD-43F9-BD7A-9C2596D5336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6" name="Freeform: Shape 35">
              <a:extLst>
                <a:ext uri="{FF2B5EF4-FFF2-40B4-BE49-F238E27FC236}">
                  <a16:creationId xmlns:a16="http://schemas.microsoft.com/office/drawing/2014/main" id="{35D253D9-CBC3-47FB-9CBC-797A688E1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9C07D8E2-6A20-4B6C-A6C8-35C694923ABC}"/>
              </a:ext>
            </a:extLst>
          </p:cNvPr>
          <p:cNvSpPr>
            <a:spLocks noGrp="1"/>
          </p:cNvSpPr>
          <p:nvPr>
            <p:ph type="ctrTitle"/>
          </p:nvPr>
        </p:nvSpPr>
        <p:spPr>
          <a:xfrm>
            <a:off x="786385" y="-44121"/>
            <a:ext cx="5074368" cy="2587751"/>
          </a:xfrm>
        </p:spPr>
        <p:txBody>
          <a:bodyPr vert="horz" lIns="91440" tIns="45720" rIns="91440" bIns="45720" rtlCol="0" anchor="b">
            <a:normAutofit/>
          </a:bodyPr>
          <a:lstStyle/>
          <a:p>
            <a:pPr algn="l"/>
            <a:r>
              <a:rPr lang="en-US" sz="4800" kern="1200">
                <a:solidFill>
                  <a:schemeClr val="bg1"/>
                </a:solidFill>
                <a:latin typeface="+mj-lt"/>
                <a:ea typeface="+mj-ea"/>
                <a:cs typeface="+mj-cs"/>
              </a:rPr>
              <a:t>Census Data Tools</a:t>
            </a:r>
          </a:p>
        </p:txBody>
      </p:sp>
      <p:sp>
        <p:nvSpPr>
          <p:cNvPr id="3" name="Subtitle 2">
            <a:extLst>
              <a:ext uri="{FF2B5EF4-FFF2-40B4-BE49-F238E27FC236}">
                <a16:creationId xmlns:a16="http://schemas.microsoft.com/office/drawing/2014/main" id="{3639B884-7D44-42FE-B7FF-E66627D9376F}"/>
              </a:ext>
            </a:extLst>
          </p:cNvPr>
          <p:cNvSpPr>
            <a:spLocks noGrp="1"/>
          </p:cNvSpPr>
          <p:nvPr>
            <p:ph type="subTitle" idx="1"/>
          </p:nvPr>
        </p:nvSpPr>
        <p:spPr>
          <a:xfrm>
            <a:off x="786383" y="2585806"/>
            <a:ext cx="5012999" cy="2710168"/>
          </a:xfrm>
        </p:spPr>
        <p:txBody>
          <a:bodyPr vert="horz" lIns="91440" tIns="45720" rIns="91440" bIns="45720" rtlCol="0" anchor="t">
            <a:normAutofit/>
          </a:bodyPr>
          <a:lstStyle/>
          <a:p>
            <a:pPr algn="l">
              <a:spcBef>
                <a:spcPts val="600"/>
              </a:spcBef>
            </a:pPr>
            <a:r>
              <a:rPr lang="en-US" dirty="0">
                <a:solidFill>
                  <a:schemeClr val="bg1"/>
                </a:solidFill>
              </a:rPr>
              <a:t>Michele Hayslett, Data Librarian</a:t>
            </a:r>
          </a:p>
          <a:p>
            <a:pPr algn="l">
              <a:spcBef>
                <a:spcPts val="600"/>
              </a:spcBef>
            </a:pPr>
            <a:r>
              <a:rPr lang="en-US" dirty="0">
                <a:solidFill>
                  <a:schemeClr val="bg1"/>
                </a:solidFill>
              </a:rPr>
              <a:t>UNC at Chapel Hill</a:t>
            </a:r>
          </a:p>
          <a:p>
            <a:pPr algn="l">
              <a:spcBef>
                <a:spcPts val="600"/>
              </a:spcBef>
            </a:pPr>
            <a:r>
              <a:rPr lang="en-US" dirty="0">
                <a:solidFill>
                  <a:schemeClr val="bg1"/>
                </a:solidFill>
              </a:rPr>
              <a:t>GRS/</a:t>
            </a:r>
            <a:r>
              <a:rPr lang="en-US" dirty="0" err="1">
                <a:solidFill>
                  <a:schemeClr val="bg1"/>
                </a:solidFill>
              </a:rPr>
              <a:t>BLiNC</a:t>
            </a:r>
            <a:r>
              <a:rPr lang="en-US" dirty="0">
                <a:solidFill>
                  <a:schemeClr val="bg1"/>
                </a:solidFill>
              </a:rPr>
              <a:t> Virtual Workshop</a:t>
            </a:r>
          </a:p>
          <a:p>
            <a:pPr algn="l">
              <a:spcBef>
                <a:spcPts val="600"/>
              </a:spcBef>
            </a:pPr>
            <a:r>
              <a:rPr lang="en-US" dirty="0">
                <a:solidFill>
                  <a:schemeClr val="bg1"/>
                </a:solidFill>
              </a:rPr>
              <a:t>06/16/2020</a:t>
            </a:r>
          </a:p>
        </p:txBody>
      </p:sp>
      <p:sp>
        <p:nvSpPr>
          <p:cNvPr id="4" name="Rectangle 3">
            <a:extLst>
              <a:ext uri="{FF2B5EF4-FFF2-40B4-BE49-F238E27FC236}">
                <a16:creationId xmlns:a16="http://schemas.microsoft.com/office/drawing/2014/main" id="{DD53E6C0-EBC9-48C4-AAAB-4DE09748C45E}"/>
              </a:ext>
            </a:extLst>
          </p:cNvPr>
          <p:cNvSpPr/>
          <p:nvPr/>
        </p:nvSpPr>
        <p:spPr>
          <a:xfrm>
            <a:off x="6725498" y="482809"/>
            <a:ext cx="4824960" cy="66381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60A989F-BF2B-491B-8CFE-8951692D28A9}"/>
              </a:ext>
            </a:extLst>
          </p:cNvPr>
          <p:cNvPicPr>
            <a:picLocks noChangeAspect="1"/>
          </p:cNvPicPr>
          <p:nvPr/>
        </p:nvPicPr>
        <p:blipFill rotWithShape="1">
          <a:blip r:embed="rId5">
            <a:alphaModFix/>
          </a:blip>
          <a:srcRect l="2680" r="2776" b="-4"/>
          <a:stretch/>
        </p:blipFill>
        <p:spPr>
          <a:xfrm>
            <a:off x="6731364" y="490070"/>
            <a:ext cx="4838061" cy="1896863"/>
          </a:xfrm>
          <a:prstGeom prst="rect">
            <a:avLst/>
          </a:prstGeom>
        </p:spPr>
      </p:pic>
    </p:spTree>
    <p:extLst>
      <p:ext uri="{BB962C8B-B14F-4D97-AF65-F5344CB8AC3E}">
        <p14:creationId xmlns:p14="http://schemas.microsoft.com/office/powerpoint/2010/main" val="2451107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DBD8967-9C90-4545-BAEC-D62766968AAB}"/>
              </a:ext>
            </a:extLst>
          </p:cNvPr>
          <p:cNvSpPr txBox="1">
            <a:spLocks/>
          </p:cNvSpPr>
          <p:nvPr/>
        </p:nvSpPr>
        <p:spPr>
          <a:xfrm>
            <a:off x="838200" y="1320801"/>
            <a:ext cx="10515600" cy="4673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US" dirty="0"/>
              <a:t>Free (grant-funded) from Minnesota Population Center but must register (and re-certify annually)</a:t>
            </a:r>
          </a:p>
          <a:p>
            <a:pPr>
              <a:spcBef>
                <a:spcPts val="1800"/>
              </a:spcBef>
            </a:pPr>
            <a:r>
              <a:rPr lang="en-US" dirty="0"/>
              <a:t>Interface is spare but lots of Help</a:t>
            </a:r>
          </a:p>
          <a:p>
            <a:pPr>
              <a:spcBef>
                <a:spcPts val="1800"/>
              </a:spcBef>
            </a:pPr>
            <a:r>
              <a:rPr lang="en-US" dirty="0"/>
              <a:t>Best for large downloads (doesn’t do individual geographies but rather classes of geographies)</a:t>
            </a:r>
          </a:p>
          <a:p>
            <a:pPr>
              <a:spcBef>
                <a:spcPts val="1800"/>
              </a:spcBef>
            </a:pPr>
            <a:r>
              <a:rPr lang="en-US" dirty="0"/>
              <a:t>Data back to 1790</a:t>
            </a:r>
          </a:p>
          <a:p>
            <a:pPr>
              <a:spcBef>
                <a:spcPts val="1800"/>
              </a:spcBef>
            </a:pPr>
            <a:r>
              <a:rPr lang="en-US" dirty="0"/>
              <a:t>Asynchronous processing so very large extracts may be processed overnight or in a couple of days</a:t>
            </a:r>
          </a:p>
          <a:p>
            <a:pPr>
              <a:spcBef>
                <a:spcPts val="1800"/>
              </a:spcBef>
            </a:pPr>
            <a:r>
              <a:rPr lang="en-US" dirty="0"/>
              <a:t>Offers both data tables and .</a:t>
            </a:r>
            <a:r>
              <a:rPr lang="en-US" dirty="0" err="1"/>
              <a:t>shp</a:t>
            </a:r>
            <a:r>
              <a:rPr lang="en-US" dirty="0"/>
              <a:t> files for mapping (but not maps)</a:t>
            </a:r>
          </a:p>
          <a:p>
            <a:pPr>
              <a:spcBef>
                <a:spcPts val="1800"/>
              </a:spcBef>
            </a:pPr>
            <a:endParaRPr lang="en-US" dirty="0"/>
          </a:p>
        </p:txBody>
      </p:sp>
      <p:pic>
        <p:nvPicPr>
          <p:cNvPr id="6" name="Picture 5">
            <a:extLst>
              <a:ext uri="{FF2B5EF4-FFF2-40B4-BE49-F238E27FC236}">
                <a16:creationId xmlns:a16="http://schemas.microsoft.com/office/drawing/2014/main" id="{5DF9911A-33E0-47FA-843B-BCD5533AA38C}"/>
              </a:ext>
            </a:extLst>
          </p:cNvPr>
          <p:cNvPicPr>
            <a:picLocks noChangeAspect="1"/>
          </p:cNvPicPr>
          <p:nvPr/>
        </p:nvPicPr>
        <p:blipFill>
          <a:blip r:embed="rId3"/>
          <a:stretch>
            <a:fillRect/>
          </a:stretch>
        </p:blipFill>
        <p:spPr>
          <a:xfrm>
            <a:off x="398306" y="120337"/>
            <a:ext cx="2969007" cy="1027732"/>
          </a:xfrm>
          <a:prstGeom prst="rect">
            <a:avLst/>
          </a:prstGeom>
        </p:spPr>
      </p:pic>
      <p:sp>
        <p:nvSpPr>
          <p:cNvPr id="5" name="TextBox 4">
            <a:extLst>
              <a:ext uri="{FF2B5EF4-FFF2-40B4-BE49-F238E27FC236}">
                <a16:creationId xmlns:a16="http://schemas.microsoft.com/office/drawing/2014/main" id="{6BCEAB31-C717-4BE9-AB3F-A49C6696ACB8}"/>
              </a:ext>
            </a:extLst>
          </p:cNvPr>
          <p:cNvSpPr txBox="1"/>
          <p:nvPr/>
        </p:nvSpPr>
        <p:spPr>
          <a:xfrm>
            <a:off x="5820228" y="416447"/>
            <a:ext cx="3137397" cy="461665"/>
          </a:xfrm>
          <a:prstGeom prst="rect">
            <a:avLst/>
          </a:prstGeom>
          <a:noFill/>
        </p:spPr>
        <p:txBody>
          <a:bodyPr wrap="none" rtlCol="0">
            <a:spAutoFit/>
          </a:bodyPr>
          <a:lstStyle/>
          <a:p>
            <a:r>
              <a:rPr lang="en-US" sz="2400" dirty="0">
                <a:hlinkClick r:id="rId4"/>
              </a:rPr>
              <a:t>https://www.nhgis.org/</a:t>
            </a:r>
            <a:endParaRPr lang="en-US" sz="2400" dirty="0"/>
          </a:p>
        </p:txBody>
      </p:sp>
    </p:spTree>
    <p:extLst>
      <p:ext uri="{BB962C8B-B14F-4D97-AF65-F5344CB8AC3E}">
        <p14:creationId xmlns:p14="http://schemas.microsoft.com/office/powerpoint/2010/main" val="2585124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59428F2-4E99-4C58-8086-F4E2AC4FEE5A}"/>
              </a:ext>
            </a:extLst>
          </p:cNvPr>
          <p:cNvSpPr txBox="1">
            <a:spLocks/>
          </p:cNvSpPr>
          <p:nvPr/>
        </p:nvSpPr>
        <p:spPr>
          <a:xfrm>
            <a:off x="838200" y="1514590"/>
            <a:ext cx="10515600" cy="44652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US" i="1" dirty="0"/>
              <a:t>Commercial</a:t>
            </a:r>
          </a:p>
          <a:p>
            <a:pPr>
              <a:spcBef>
                <a:spcPts val="1800"/>
              </a:spcBef>
            </a:pPr>
            <a:r>
              <a:rPr lang="en-US" dirty="0"/>
              <a:t>Easiest to use (IMO); menu-driven system</a:t>
            </a:r>
          </a:p>
          <a:p>
            <a:pPr>
              <a:spcBef>
                <a:spcPts val="1800"/>
              </a:spcBef>
            </a:pPr>
            <a:r>
              <a:rPr lang="en-US" dirty="0"/>
              <a:t>Data back to 1790</a:t>
            </a:r>
          </a:p>
          <a:p>
            <a:pPr>
              <a:spcBef>
                <a:spcPts val="1800"/>
              </a:spcBef>
            </a:pPr>
            <a:r>
              <a:rPr lang="en-US" dirty="0"/>
              <a:t>Has Population Census (decennial and ACS) data; has County Business Patterns; does </a:t>
            </a:r>
            <a:r>
              <a:rPr lang="en-US" i="1" dirty="0"/>
              <a:t>not</a:t>
            </a:r>
            <a:r>
              <a:rPr lang="en-US" dirty="0"/>
              <a:t> have Economic Census data</a:t>
            </a:r>
          </a:p>
          <a:p>
            <a:pPr>
              <a:spcAft>
                <a:spcPts val="1200"/>
              </a:spcAft>
            </a:pPr>
            <a:r>
              <a:rPr lang="en-US" dirty="0"/>
              <a:t>Seems like it has all data in all years but not entirely everything – likely to have the most common variables and geographies</a:t>
            </a:r>
          </a:p>
          <a:p>
            <a:pPr>
              <a:spcAft>
                <a:spcPts val="1200"/>
              </a:spcAft>
            </a:pPr>
            <a:r>
              <a:rPr lang="en-US" dirty="0"/>
              <a:t>Has easy map interface but it has less data than Tables section</a:t>
            </a:r>
          </a:p>
          <a:p>
            <a:pPr>
              <a:spcBef>
                <a:spcPts val="1800"/>
              </a:spcBef>
            </a:pPr>
            <a:endParaRPr lang="en-US" dirty="0"/>
          </a:p>
        </p:txBody>
      </p:sp>
      <p:pic>
        <p:nvPicPr>
          <p:cNvPr id="6" name="Picture 5">
            <a:extLst>
              <a:ext uri="{FF2B5EF4-FFF2-40B4-BE49-F238E27FC236}">
                <a16:creationId xmlns:a16="http://schemas.microsoft.com/office/drawing/2014/main" id="{F099908D-259B-4FF9-9F80-0DCB80180D32}"/>
              </a:ext>
            </a:extLst>
          </p:cNvPr>
          <p:cNvPicPr>
            <a:picLocks noChangeAspect="1"/>
          </p:cNvPicPr>
          <p:nvPr/>
        </p:nvPicPr>
        <p:blipFill>
          <a:blip r:embed="rId3"/>
          <a:stretch>
            <a:fillRect/>
          </a:stretch>
        </p:blipFill>
        <p:spPr>
          <a:xfrm>
            <a:off x="467480" y="55068"/>
            <a:ext cx="3556937" cy="1167119"/>
          </a:xfrm>
          <a:prstGeom prst="rect">
            <a:avLst/>
          </a:prstGeom>
        </p:spPr>
      </p:pic>
      <p:sp>
        <p:nvSpPr>
          <p:cNvPr id="2" name="TextBox 1">
            <a:extLst>
              <a:ext uri="{FF2B5EF4-FFF2-40B4-BE49-F238E27FC236}">
                <a16:creationId xmlns:a16="http://schemas.microsoft.com/office/drawing/2014/main" id="{2275F382-79BD-4D5C-98E2-E024606BC778}"/>
              </a:ext>
            </a:extLst>
          </p:cNvPr>
          <p:cNvSpPr txBox="1"/>
          <p:nvPr/>
        </p:nvSpPr>
        <p:spPr>
          <a:xfrm>
            <a:off x="5820228" y="416447"/>
            <a:ext cx="4303486" cy="461665"/>
          </a:xfrm>
          <a:prstGeom prst="rect">
            <a:avLst/>
          </a:prstGeom>
          <a:noFill/>
        </p:spPr>
        <p:txBody>
          <a:bodyPr wrap="none" rtlCol="0">
            <a:spAutoFit/>
          </a:bodyPr>
          <a:lstStyle/>
          <a:p>
            <a:r>
              <a:rPr lang="en-US" sz="2400" dirty="0">
                <a:hlinkClick r:id="rId4"/>
              </a:rPr>
              <a:t>https://www.socialexplorer.com/</a:t>
            </a:r>
            <a:endParaRPr lang="en-US" sz="2400" dirty="0"/>
          </a:p>
        </p:txBody>
      </p:sp>
    </p:spTree>
    <p:extLst>
      <p:ext uri="{BB962C8B-B14F-4D97-AF65-F5344CB8AC3E}">
        <p14:creationId xmlns:p14="http://schemas.microsoft.com/office/powerpoint/2010/main" val="200030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D244174-75C0-458C-AF9E-52881864A6C5}"/>
              </a:ext>
            </a:extLst>
          </p:cNvPr>
          <p:cNvSpPr>
            <a:spLocks noGrp="1"/>
          </p:cNvSpPr>
          <p:nvPr>
            <p:ph type="title"/>
          </p:nvPr>
        </p:nvSpPr>
        <p:spPr>
          <a:xfrm>
            <a:off x="1070428" y="3253468"/>
            <a:ext cx="10515600" cy="1325563"/>
          </a:xfrm>
        </p:spPr>
        <p:txBody>
          <a:bodyPr/>
          <a:lstStyle/>
          <a:p>
            <a:r>
              <a:rPr lang="en-US" dirty="0"/>
              <a:t>Interfaces/Demos</a:t>
            </a:r>
          </a:p>
        </p:txBody>
      </p:sp>
    </p:spTree>
    <p:extLst>
      <p:ext uri="{BB962C8B-B14F-4D97-AF65-F5344CB8AC3E}">
        <p14:creationId xmlns:p14="http://schemas.microsoft.com/office/powerpoint/2010/main" val="1479670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C66818-408A-4751-932F-7EAC8DB925B4}"/>
              </a:ext>
            </a:extLst>
          </p:cNvPr>
          <p:cNvPicPr>
            <a:picLocks noChangeAspect="1"/>
          </p:cNvPicPr>
          <p:nvPr/>
        </p:nvPicPr>
        <p:blipFill>
          <a:blip r:embed="rId3"/>
          <a:stretch>
            <a:fillRect/>
          </a:stretch>
        </p:blipFill>
        <p:spPr>
          <a:xfrm>
            <a:off x="107616" y="624115"/>
            <a:ext cx="11976767" cy="4027519"/>
          </a:xfrm>
          <a:prstGeom prst="rect">
            <a:avLst/>
          </a:prstGeom>
        </p:spPr>
      </p:pic>
      <p:sp>
        <p:nvSpPr>
          <p:cNvPr id="7" name="Arrow: Down 6">
            <a:extLst>
              <a:ext uri="{FF2B5EF4-FFF2-40B4-BE49-F238E27FC236}">
                <a16:creationId xmlns:a16="http://schemas.microsoft.com/office/drawing/2014/main" id="{BDDF99DF-9A31-4D4E-99D3-25DCA3FBE981}"/>
              </a:ext>
            </a:extLst>
          </p:cNvPr>
          <p:cNvSpPr/>
          <p:nvPr/>
        </p:nvSpPr>
        <p:spPr>
          <a:xfrm rot="11054002">
            <a:off x="493486" y="2939797"/>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431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97A6DF7-6AFB-49FC-A67D-D1234B3F3548}"/>
              </a:ext>
            </a:extLst>
          </p:cNvPr>
          <p:cNvPicPr>
            <a:picLocks noChangeAspect="1"/>
          </p:cNvPicPr>
          <p:nvPr/>
        </p:nvPicPr>
        <p:blipFill>
          <a:blip r:embed="rId3"/>
          <a:stretch>
            <a:fillRect/>
          </a:stretch>
        </p:blipFill>
        <p:spPr>
          <a:xfrm>
            <a:off x="0" y="134909"/>
            <a:ext cx="12046857" cy="5845814"/>
          </a:xfrm>
          <a:prstGeom prst="rect">
            <a:avLst/>
          </a:prstGeom>
        </p:spPr>
      </p:pic>
    </p:spTree>
    <p:extLst>
      <p:ext uri="{BB962C8B-B14F-4D97-AF65-F5344CB8AC3E}">
        <p14:creationId xmlns:p14="http://schemas.microsoft.com/office/powerpoint/2010/main" val="8875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0EBEC5-5C1E-4A96-BA47-B921DB1F0077}"/>
              </a:ext>
            </a:extLst>
          </p:cNvPr>
          <p:cNvPicPr>
            <a:picLocks noChangeAspect="1"/>
          </p:cNvPicPr>
          <p:nvPr/>
        </p:nvPicPr>
        <p:blipFill>
          <a:blip r:embed="rId3"/>
          <a:stretch>
            <a:fillRect/>
          </a:stretch>
        </p:blipFill>
        <p:spPr>
          <a:xfrm>
            <a:off x="3005137" y="76200"/>
            <a:ext cx="6181725" cy="6705600"/>
          </a:xfrm>
          <a:prstGeom prst="rect">
            <a:avLst/>
          </a:prstGeom>
        </p:spPr>
      </p:pic>
    </p:spTree>
    <p:extLst>
      <p:ext uri="{BB962C8B-B14F-4D97-AF65-F5344CB8AC3E}">
        <p14:creationId xmlns:p14="http://schemas.microsoft.com/office/powerpoint/2010/main" val="1441072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F010EA-86F5-4CAB-8651-6DE62D182804}"/>
              </a:ext>
            </a:extLst>
          </p:cNvPr>
          <p:cNvPicPr>
            <a:picLocks noChangeAspect="1"/>
          </p:cNvPicPr>
          <p:nvPr/>
        </p:nvPicPr>
        <p:blipFill>
          <a:blip r:embed="rId3"/>
          <a:stretch>
            <a:fillRect/>
          </a:stretch>
        </p:blipFill>
        <p:spPr>
          <a:xfrm>
            <a:off x="0" y="0"/>
            <a:ext cx="12192000" cy="5975287"/>
          </a:xfrm>
          <a:prstGeom prst="rect">
            <a:avLst/>
          </a:prstGeom>
        </p:spPr>
      </p:pic>
    </p:spTree>
    <p:extLst>
      <p:ext uri="{BB962C8B-B14F-4D97-AF65-F5344CB8AC3E}">
        <p14:creationId xmlns:p14="http://schemas.microsoft.com/office/powerpoint/2010/main" val="445554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DC8A2C-B9C9-4C50-9E8E-51A522DBA05A}"/>
              </a:ext>
            </a:extLst>
          </p:cNvPr>
          <p:cNvPicPr>
            <a:picLocks noChangeAspect="1"/>
          </p:cNvPicPr>
          <p:nvPr/>
        </p:nvPicPr>
        <p:blipFill>
          <a:blip r:embed="rId3"/>
          <a:stretch>
            <a:fillRect/>
          </a:stretch>
        </p:blipFill>
        <p:spPr>
          <a:xfrm>
            <a:off x="2612571" y="0"/>
            <a:ext cx="4600575" cy="1714500"/>
          </a:xfrm>
          <a:prstGeom prst="rect">
            <a:avLst/>
          </a:prstGeom>
        </p:spPr>
      </p:pic>
      <p:pic>
        <p:nvPicPr>
          <p:cNvPr id="2" name="Picture 1">
            <a:extLst>
              <a:ext uri="{FF2B5EF4-FFF2-40B4-BE49-F238E27FC236}">
                <a16:creationId xmlns:a16="http://schemas.microsoft.com/office/drawing/2014/main" id="{9A9B27E0-3024-4566-9657-33A32BBB21FD}"/>
              </a:ext>
            </a:extLst>
          </p:cNvPr>
          <p:cNvPicPr>
            <a:picLocks noChangeAspect="1"/>
          </p:cNvPicPr>
          <p:nvPr/>
        </p:nvPicPr>
        <p:blipFill>
          <a:blip r:embed="rId4"/>
          <a:stretch>
            <a:fillRect/>
          </a:stretch>
        </p:blipFill>
        <p:spPr>
          <a:xfrm>
            <a:off x="2772228" y="1521525"/>
            <a:ext cx="7547429" cy="4700114"/>
          </a:xfrm>
          <a:prstGeom prst="rect">
            <a:avLst/>
          </a:prstGeom>
        </p:spPr>
      </p:pic>
      <p:sp>
        <p:nvSpPr>
          <p:cNvPr id="5" name="Arrow: Right 4">
            <a:extLst>
              <a:ext uri="{FF2B5EF4-FFF2-40B4-BE49-F238E27FC236}">
                <a16:creationId xmlns:a16="http://schemas.microsoft.com/office/drawing/2014/main" id="{86836BEE-7195-4827-89BF-B7C7820AA4BF}"/>
              </a:ext>
            </a:extLst>
          </p:cNvPr>
          <p:cNvSpPr/>
          <p:nvPr/>
        </p:nvSpPr>
        <p:spPr>
          <a:xfrm rot="6682366">
            <a:off x="7287534" y="1823078"/>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C8CC8DE1-DAB9-4526-BA66-1BF6197099F4}"/>
              </a:ext>
            </a:extLst>
          </p:cNvPr>
          <p:cNvSpPr/>
          <p:nvPr/>
        </p:nvSpPr>
        <p:spPr>
          <a:xfrm rot="16200000">
            <a:off x="4061406" y="1030555"/>
            <a:ext cx="396175" cy="1895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941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79FEAF-D431-46B9-9FFA-AA045EAFF882}"/>
              </a:ext>
            </a:extLst>
          </p:cNvPr>
          <p:cNvPicPr>
            <a:picLocks noChangeAspect="1"/>
          </p:cNvPicPr>
          <p:nvPr/>
        </p:nvPicPr>
        <p:blipFill>
          <a:blip r:embed="rId3"/>
          <a:stretch>
            <a:fillRect/>
          </a:stretch>
        </p:blipFill>
        <p:spPr>
          <a:xfrm>
            <a:off x="0" y="0"/>
            <a:ext cx="12192000" cy="5380827"/>
          </a:xfrm>
          <a:prstGeom prst="rect">
            <a:avLst/>
          </a:prstGeom>
        </p:spPr>
      </p:pic>
      <p:sp>
        <p:nvSpPr>
          <p:cNvPr id="4" name="Arrow: Right 3">
            <a:extLst>
              <a:ext uri="{FF2B5EF4-FFF2-40B4-BE49-F238E27FC236}">
                <a16:creationId xmlns:a16="http://schemas.microsoft.com/office/drawing/2014/main" id="{C742E714-6E05-4D40-946B-B7E50DC65AC9}"/>
              </a:ext>
            </a:extLst>
          </p:cNvPr>
          <p:cNvSpPr/>
          <p:nvPr/>
        </p:nvSpPr>
        <p:spPr>
          <a:xfrm rot="19708250">
            <a:off x="1944914" y="5536875"/>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8283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A7AB7C-DF7F-4BDF-88C9-4F0DC23EC3AE}"/>
              </a:ext>
            </a:extLst>
          </p:cNvPr>
          <p:cNvPicPr>
            <a:picLocks noChangeAspect="1"/>
          </p:cNvPicPr>
          <p:nvPr/>
        </p:nvPicPr>
        <p:blipFill>
          <a:blip r:embed="rId3"/>
          <a:stretch>
            <a:fillRect/>
          </a:stretch>
        </p:blipFill>
        <p:spPr>
          <a:xfrm>
            <a:off x="1524866" y="130628"/>
            <a:ext cx="9142268" cy="5821359"/>
          </a:xfrm>
          <a:prstGeom prst="rect">
            <a:avLst/>
          </a:prstGeom>
        </p:spPr>
      </p:pic>
    </p:spTree>
    <p:extLst>
      <p:ext uri="{BB962C8B-B14F-4D97-AF65-F5344CB8AC3E}">
        <p14:creationId xmlns:p14="http://schemas.microsoft.com/office/powerpoint/2010/main" val="276036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7F553A-5689-4628-9962-CDFA49F291F2}"/>
              </a:ext>
            </a:extLst>
          </p:cNvPr>
          <p:cNvSpPr>
            <a:spLocks noGrp="1"/>
          </p:cNvSpPr>
          <p:nvPr>
            <p:ph type="title"/>
          </p:nvPr>
        </p:nvSpPr>
        <p:spPr>
          <a:xfrm>
            <a:off x="838200" y="1709738"/>
            <a:ext cx="10515600" cy="2852737"/>
          </a:xfrm>
        </p:spPr>
        <p:txBody>
          <a:bodyPr>
            <a:normAutofit/>
          </a:bodyPr>
          <a:lstStyle/>
          <a:p>
            <a:pPr algn="ctr"/>
            <a:r>
              <a:rPr lang="en-US" sz="4400" dirty="0"/>
              <a:t>(Note:  Use the chat to ask questions.)</a:t>
            </a:r>
          </a:p>
        </p:txBody>
      </p:sp>
    </p:spTree>
    <p:extLst>
      <p:ext uri="{BB962C8B-B14F-4D97-AF65-F5344CB8AC3E}">
        <p14:creationId xmlns:p14="http://schemas.microsoft.com/office/powerpoint/2010/main" val="3001368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DB354061-88E8-4890-A0E3-332833AA3810}"/>
              </a:ext>
            </a:extLst>
          </p:cNvPr>
          <p:cNvSpPr>
            <a:spLocks noGrp="1"/>
          </p:cNvSpPr>
          <p:nvPr>
            <p:ph type="title"/>
          </p:nvPr>
        </p:nvSpPr>
        <p:spPr>
          <a:xfrm>
            <a:off x="838200" y="365125"/>
            <a:ext cx="10515600" cy="1325563"/>
          </a:xfrm>
        </p:spPr>
        <p:txBody>
          <a:bodyPr/>
          <a:lstStyle/>
          <a:p>
            <a:r>
              <a:rPr lang="en-US" dirty="0"/>
              <a:t>Feedback Is Critical (Now and Always)</a:t>
            </a:r>
          </a:p>
        </p:txBody>
      </p:sp>
      <p:sp>
        <p:nvSpPr>
          <p:cNvPr id="6" name="Content Placeholder 3">
            <a:extLst>
              <a:ext uri="{FF2B5EF4-FFF2-40B4-BE49-F238E27FC236}">
                <a16:creationId xmlns:a16="http://schemas.microsoft.com/office/drawing/2014/main" id="{DE57BA76-FB8F-4A41-A426-24D5A0B6756A}"/>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What did you search?</a:t>
            </a:r>
          </a:p>
          <a:p>
            <a:r>
              <a:rPr lang="en-US"/>
              <a:t>What did you find?</a:t>
            </a:r>
          </a:p>
          <a:p>
            <a:r>
              <a:rPr lang="en-US"/>
              <a:t>What had you expected to find?</a:t>
            </a:r>
          </a:p>
          <a:p>
            <a:r>
              <a:rPr lang="en-US"/>
              <a:t>Did the search meet your expectation?  If not, how could they improve it?</a:t>
            </a:r>
          </a:p>
          <a:p>
            <a:endParaRPr lang="en-US"/>
          </a:p>
          <a:p>
            <a:pPr marL="0" indent="0">
              <a:buFont typeface="Arial" panose="020B0604020202020204" pitchFamily="34" charset="0"/>
              <a:buNone/>
            </a:pPr>
            <a:r>
              <a:rPr lang="en-US"/>
              <a:t>&gt;&gt; Email your feedback to </a:t>
            </a:r>
            <a:r>
              <a:rPr lang="en-US">
                <a:hlinkClick r:id="rId3"/>
              </a:rPr>
              <a:t>cedsci.feedback@census.gov</a:t>
            </a:r>
            <a:r>
              <a:rPr lang="en-US"/>
              <a:t> </a:t>
            </a:r>
            <a:endParaRPr lang="en-US" dirty="0"/>
          </a:p>
        </p:txBody>
      </p:sp>
    </p:spTree>
    <p:extLst>
      <p:ext uri="{BB962C8B-B14F-4D97-AF65-F5344CB8AC3E}">
        <p14:creationId xmlns:p14="http://schemas.microsoft.com/office/powerpoint/2010/main" val="3414936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C5FF26-8723-4668-8749-DBD059BA89E6}"/>
              </a:ext>
            </a:extLst>
          </p:cNvPr>
          <p:cNvPicPr>
            <a:picLocks noChangeAspect="1"/>
          </p:cNvPicPr>
          <p:nvPr/>
        </p:nvPicPr>
        <p:blipFill>
          <a:blip r:embed="rId3"/>
          <a:stretch>
            <a:fillRect/>
          </a:stretch>
        </p:blipFill>
        <p:spPr>
          <a:xfrm>
            <a:off x="2986353" y="-1"/>
            <a:ext cx="7362347" cy="5936343"/>
          </a:xfrm>
          <a:prstGeom prst="rect">
            <a:avLst/>
          </a:prstGeom>
        </p:spPr>
      </p:pic>
      <p:sp>
        <p:nvSpPr>
          <p:cNvPr id="4" name="Arrow: Right 3">
            <a:extLst>
              <a:ext uri="{FF2B5EF4-FFF2-40B4-BE49-F238E27FC236}">
                <a16:creationId xmlns:a16="http://schemas.microsoft.com/office/drawing/2014/main" id="{E1846D4A-A0D3-4A27-B59D-E61961022188}"/>
              </a:ext>
            </a:extLst>
          </p:cNvPr>
          <p:cNvSpPr/>
          <p:nvPr/>
        </p:nvSpPr>
        <p:spPr>
          <a:xfrm rot="16200000">
            <a:off x="7016833" y="1269173"/>
            <a:ext cx="959594" cy="5370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5496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C6DAE4-AD5D-4E41-8946-0B50DCCB3693}"/>
              </a:ext>
            </a:extLst>
          </p:cNvPr>
          <p:cNvPicPr>
            <a:picLocks noChangeAspect="1"/>
          </p:cNvPicPr>
          <p:nvPr/>
        </p:nvPicPr>
        <p:blipFill rotWithShape="1">
          <a:blip r:embed="rId3"/>
          <a:srcRect b="18764"/>
          <a:stretch/>
        </p:blipFill>
        <p:spPr>
          <a:xfrm>
            <a:off x="2679019" y="559934"/>
            <a:ext cx="7200789" cy="5347380"/>
          </a:xfrm>
          <a:prstGeom prst="rect">
            <a:avLst/>
          </a:prstGeom>
        </p:spPr>
      </p:pic>
    </p:spTree>
    <p:extLst>
      <p:ext uri="{BB962C8B-B14F-4D97-AF65-F5344CB8AC3E}">
        <p14:creationId xmlns:p14="http://schemas.microsoft.com/office/powerpoint/2010/main" val="2486827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0F260E-D45D-47F0-8444-A34975D3B346}"/>
              </a:ext>
            </a:extLst>
          </p:cNvPr>
          <p:cNvPicPr>
            <a:picLocks noChangeAspect="1"/>
          </p:cNvPicPr>
          <p:nvPr/>
        </p:nvPicPr>
        <p:blipFill>
          <a:blip r:embed="rId3"/>
          <a:stretch>
            <a:fillRect/>
          </a:stretch>
        </p:blipFill>
        <p:spPr>
          <a:xfrm>
            <a:off x="1799771" y="43542"/>
            <a:ext cx="9053966" cy="5963473"/>
          </a:xfrm>
          <a:prstGeom prst="rect">
            <a:avLst/>
          </a:prstGeom>
        </p:spPr>
      </p:pic>
      <p:sp>
        <p:nvSpPr>
          <p:cNvPr id="4" name="Arrow: Right 3">
            <a:extLst>
              <a:ext uri="{FF2B5EF4-FFF2-40B4-BE49-F238E27FC236}">
                <a16:creationId xmlns:a16="http://schemas.microsoft.com/office/drawing/2014/main" id="{D543785B-21B8-4A00-8539-60BAE98EA07B}"/>
              </a:ext>
            </a:extLst>
          </p:cNvPr>
          <p:cNvSpPr/>
          <p:nvPr/>
        </p:nvSpPr>
        <p:spPr>
          <a:xfrm rot="5400000">
            <a:off x="2280105" y="2293758"/>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8487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B015FA-6624-4C75-98B2-65028FB4CC6D}"/>
              </a:ext>
            </a:extLst>
          </p:cNvPr>
          <p:cNvPicPr>
            <a:picLocks noChangeAspect="1"/>
          </p:cNvPicPr>
          <p:nvPr/>
        </p:nvPicPr>
        <p:blipFill>
          <a:blip r:embed="rId3"/>
          <a:stretch>
            <a:fillRect/>
          </a:stretch>
        </p:blipFill>
        <p:spPr>
          <a:xfrm>
            <a:off x="0" y="0"/>
            <a:ext cx="12192000" cy="4980162"/>
          </a:xfrm>
          <a:prstGeom prst="rect">
            <a:avLst/>
          </a:prstGeom>
        </p:spPr>
      </p:pic>
      <p:sp>
        <p:nvSpPr>
          <p:cNvPr id="4" name="Arrow: Right 3">
            <a:extLst>
              <a:ext uri="{FF2B5EF4-FFF2-40B4-BE49-F238E27FC236}">
                <a16:creationId xmlns:a16="http://schemas.microsoft.com/office/drawing/2014/main" id="{6374C6AB-06ED-48E7-A095-0858D57DC14F}"/>
              </a:ext>
            </a:extLst>
          </p:cNvPr>
          <p:cNvSpPr/>
          <p:nvPr/>
        </p:nvSpPr>
        <p:spPr>
          <a:xfrm rot="10800000">
            <a:off x="3441248" y="3085582"/>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5478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EFD49A-34DF-4467-A560-AAC198C84C02}"/>
              </a:ext>
            </a:extLst>
          </p:cNvPr>
          <p:cNvPicPr>
            <a:picLocks noChangeAspect="1"/>
          </p:cNvPicPr>
          <p:nvPr/>
        </p:nvPicPr>
        <p:blipFill>
          <a:blip r:embed="rId3"/>
          <a:stretch>
            <a:fillRect/>
          </a:stretch>
        </p:blipFill>
        <p:spPr>
          <a:xfrm>
            <a:off x="1366837" y="14968"/>
            <a:ext cx="8822191" cy="5881461"/>
          </a:xfrm>
          <a:prstGeom prst="rect">
            <a:avLst/>
          </a:prstGeom>
        </p:spPr>
      </p:pic>
      <p:sp>
        <p:nvSpPr>
          <p:cNvPr id="4" name="Arrow: Right 3">
            <a:extLst>
              <a:ext uri="{FF2B5EF4-FFF2-40B4-BE49-F238E27FC236}">
                <a16:creationId xmlns:a16="http://schemas.microsoft.com/office/drawing/2014/main" id="{7C861264-C999-435E-B25E-3B8A9405A18B}"/>
              </a:ext>
            </a:extLst>
          </p:cNvPr>
          <p:cNvSpPr/>
          <p:nvPr/>
        </p:nvSpPr>
        <p:spPr>
          <a:xfrm rot="5400000">
            <a:off x="2047876" y="1422901"/>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5756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3FD09B-BF83-4FE5-98C5-D02BE5FAA59B}"/>
              </a:ext>
            </a:extLst>
          </p:cNvPr>
          <p:cNvPicPr>
            <a:picLocks noChangeAspect="1"/>
          </p:cNvPicPr>
          <p:nvPr/>
        </p:nvPicPr>
        <p:blipFill>
          <a:blip r:embed="rId3"/>
          <a:stretch>
            <a:fillRect/>
          </a:stretch>
        </p:blipFill>
        <p:spPr>
          <a:xfrm>
            <a:off x="0" y="0"/>
            <a:ext cx="12192000" cy="5852788"/>
          </a:xfrm>
          <a:prstGeom prst="rect">
            <a:avLst/>
          </a:prstGeom>
        </p:spPr>
      </p:pic>
      <p:sp>
        <p:nvSpPr>
          <p:cNvPr id="6" name="Rectangle 5">
            <a:extLst>
              <a:ext uri="{FF2B5EF4-FFF2-40B4-BE49-F238E27FC236}">
                <a16:creationId xmlns:a16="http://schemas.microsoft.com/office/drawing/2014/main" id="{55FBA5BC-4100-44CA-BCC6-626E16D7E039}"/>
              </a:ext>
            </a:extLst>
          </p:cNvPr>
          <p:cNvSpPr/>
          <p:nvPr/>
        </p:nvSpPr>
        <p:spPr>
          <a:xfrm>
            <a:off x="9724571" y="0"/>
            <a:ext cx="2351315" cy="11466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rgbClr val="FF0000"/>
                </a:solidFill>
              </a:ln>
              <a:noFill/>
            </a:endParaRPr>
          </a:p>
        </p:txBody>
      </p:sp>
      <p:sp>
        <p:nvSpPr>
          <p:cNvPr id="7" name="Rectangle 6">
            <a:extLst>
              <a:ext uri="{FF2B5EF4-FFF2-40B4-BE49-F238E27FC236}">
                <a16:creationId xmlns:a16="http://schemas.microsoft.com/office/drawing/2014/main" id="{2F515434-46B0-413C-AC2C-B923941AF01C}"/>
              </a:ext>
            </a:extLst>
          </p:cNvPr>
          <p:cNvSpPr/>
          <p:nvPr/>
        </p:nvSpPr>
        <p:spPr>
          <a:xfrm>
            <a:off x="130629" y="5428343"/>
            <a:ext cx="2111829" cy="4244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rgbClr val="FF0000"/>
                </a:solidFill>
              </a:ln>
              <a:noFill/>
            </a:endParaRPr>
          </a:p>
        </p:txBody>
      </p:sp>
      <p:sp>
        <p:nvSpPr>
          <p:cNvPr id="8" name="Arrow: Right 7">
            <a:extLst>
              <a:ext uri="{FF2B5EF4-FFF2-40B4-BE49-F238E27FC236}">
                <a16:creationId xmlns:a16="http://schemas.microsoft.com/office/drawing/2014/main" id="{3A48A04E-AF7A-4E58-B290-B243F444CEAC}"/>
              </a:ext>
            </a:extLst>
          </p:cNvPr>
          <p:cNvSpPr/>
          <p:nvPr/>
        </p:nvSpPr>
        <p:spPr>
          <a:xfrm rot="5400000">
            <a:off x="8993051" y="2874330"/>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256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A7198F-2ABB-432B-8A42-E63CFBE0BE9B}"/>
              </a:ext>
            </a:extLst>
          </p:cNvPr>
          <p:cNvPicPr>
            <a:picLocks noChangeAspect="1"/>
          </p:cNvPicPr>
          <p:nvPr/>
        </p:nvPicPr>
        <p:blipFill>
          <a:blip r:embed="rId3"/>
          <a:stretch>
            <a:fillRect/>
          </a:stretch>
        </p:blipFill>
        <p:spPr>
          <a:xfrm>
            <a:off x="3600450" y="128587"/>
            <a:ext cx="4991100" cy="6600825"/>
          </a:xfrm>
          <a:prstGeom prst="rect">
            <a:avLst/>
          </a:prstGeom>
        </p:spPr>
      </p:pic>
    </p:spTree>
    <p:extLst>
      <p:ext uri="{BB962C8B-B14F-4D97-AF65-F5344CB8AC3E}">
        <p14:creationId xmlns:p14="http://schemas.microsoft.com/office/powerpoint/2010/main" val="3532637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695EA9-54E4-4A41-AD3E-45A42F2636F7}"/>
              </a:ext>
            </a:extLst>
          </p:cNvPr>
          <p:cNvPicPr>
            <a:picLocks noChangeAspect="1"/>
          </p:cNvPicPr>
          <p:nvPr/>
        </p:nvPicPr>
        <p:blipFill>
          <a:blip r:embed="rId3"/>
          <a:stretch>
            <a:fillRect/>
          </a:stretch>
        </p:blipFill>
        <p:spPr>
          <a:xfrm>
            <a:off x="87086" y="434592"/>
            <a:ext cx="12192000" cy="5205046"/>
          </a:xfrm>
          <a:prstGeom prst="rect">
            <a:avLst/>
          </a:prstGeom>
        </p:spPr>
      </p:pic>
    </p:spTree>
    <p:extLst>
      <p:ext uri="{BB962C8B-B14F-4D97-AF65-F5344CB8AC3E}">
        <p14:creationId xmlns:p14="http://schemas.microsoft.com/office/powerpoint/2010/main" val="1053492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E34D9A-3177-481C-ADA4-23334F97F21A}"/>
              </a:ext>
            </a:extLst>
          </p:cNvPr>
          <p:cNvPicPr>
            <a:picLocks noChangeAspect="1"/>
          </p:cNvPicPr>
          <p:nvPr/>
        </p:nvPicPr>
        <p:blipFill>
          <a:blip r:embed="rId3"/>
          <a:stretch>
            <a:fillRect/>
          </a:stretch>
        </p:blipFill>
        <p:spPr>
          <a:xfrm>
            <a:off x="816882" y="0"/>
            <a:ext cx="10558236" cy="6033278"/>
          </a:xfrm>
          <a:prstGeom prst="rect">
            <a:avLst/>
          </a:prstGeom>
        </p:spPr>
      </p:pic>
    </p:spTree>
    <p:extLst>
      <p:ext uri="{BB962C8B-B14F-4D97-AF65-F5344CB8AC3E}">
        <p14:creationId xmlns:p14="http://schemas.microsoft.com/office/powerpoint/2010/main" val="631572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AE2AAC-8218-48E3-B499-FB18496B0686}"/>
              </a:ext>
            </a:extLst>
          </p:cNvPr>
          <p:cNvSpPr>
            <a:spLocks noGrp="1"/>
          </p:cNvSpPr>
          <p:nvPr>
            <p:ph type="title"/>
          </p:nvPr>
        </p:nvSpPr>
        <p:spPr>
          <a:xfrm>
            <a:off x="838200" y="365125"/>
            <a:ext cx="10515600" cy="1325563"/>
          </a:xfrm>
        </p:spPr>
        <p:txBody>
          <a:bodyPr/>
          <a:lstStyle/>
          <a:p>
            <a:r>
              <a:rPr lang="en-US" dirty="0"/>
              <a:t>Agenda</a:t>
            </a:r>
          </a:p>
        </p:txBody>
      </p:sp>
      <p:sp>
        <p:nvSpPr>
          <p:cNvPr id="6" name="Content Placeholder 2">
            <a:extLst>
              <a:ext uri="{FF2B5EF4-FFF2-40B4-BE49-F238E27FC236}">
                <a16:creationId xmlns:a16="http://schemas.microsoft.com/office/drawing/2014/main" id="{BE76F402-E202-428F-ADFF-341C669AED71}"/>
              </a:ext>
            </a:extLst>
          </p:cNvPr>
          <p:cNvSpPr txBox="1">
            <a:spLocks/>
          </p:cNvSpPr>
          <p:nvPr/>
        </p:nvSpPr>
        <p:spPr>
          <a:xfrm>
            <a:off x="1084943" y="1787298"/>
            <a:ext cx="10515600" cy="32834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Three Tools and Their Strengths</a:t>
            </a:r>
          </a:p>
          <a:p>
            <a:r>
              <a:rPr lang="en-US" dirty="0"/>
              <a:t>Demo/example searches</a:t>
            </a:r>
          </a:p>
          <a:p>
            <a:r>
              <a:rPr lang="en-US" dirty="0"/>
              <a:t>Your Questions</a:t>
            </a:r>
          </a:p>
        </p:txBody>
      </p:sp>
    </p:spTree>
    <p:extLst>
      <p:ext uri="{BB962C8B-B14F-4D97-AF65-F5344CB8AC3E}">
        <p14:creationId xmlns:p14="http://schemas.microsoft.com/office/powerpoint/2010/main" val="2991287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414F73-B9A9-4EA5-9951-4910D1EBEFA4}"/>
              </a:ext>
            </a:extLst>
          </p:cNvPr>
          <p:cNvPicPr>
            <a:picLocks noChangeAspect="1"/>
          </p:cNvPicPr>
          <p:nvPr/>
        </p:nvPicPr>
        <p:blipFill>
          <a:blip r:embed="rId3"/>
          <a:stretch>
            <a:fillRect/>
          </a:stretch>
        </p:blipFill>
        <p:spPr>
          <a:xfrm>
            <a:off x="14514" y="364440"/>
            <a:ext cx="12170186" cy="5034874"/>
          </a:xfrm>
          <a:prstGeom prst="rect">
            <a:avLst/>
          </a:prstGeom>
        </p:spPr>
      </p:pic>
    </p:spTree>
    <p:extLst>
      <p:ext uri="{BB962C8B-B14F-4D97-AF65-F5344CB8AC3E}">
        <p14:creationId xmlns:p14="http://schemas.microsoft.com/office/powerpoint/2010/main" val="37300133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408E3B-D4CB-4B09-A52D-5C4748DFF5E5}"/>
              </a:ext>
            </a:extLst>
          </p:cNvPr>
          <p:cNvPicPr>
            <a:picLocks noChangeAspect="1"/>
          </p:cNvPicPr>
          <p:nvPr/>
        </p:nvPicPr>
        <p:blipFill>
          <a:blip r:embed="rId3"/>
          <a:stretch>
            <a:fillRect/>
          </a:stretch>
        </p:blipFill>
        <p:spPr>
          <a:xfrm>
            <a:off x="238974" y="0"/>
            <a:ext cx="11714052" cy="5582066"/>
          </a:xfrm>
          <a:prstGeom prst="rect">
            <a:avLst/>
          </a:prstGeom>
        </p:spPr>
      </p:pic>
    </p:spTree>
    <p:extLst>
      <p:ext uri="{BB962C8B-B14F-4D97-AF65-F5344CB8AC3E}">
        <p14:creationId xmlns:p14="http://schemas.microsoft.com/office/powerpoint/2010/main" val="3991637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0B6515-AED6-4745-9434-5FAE264639F8}"/>
              </a:ext>
            </a:extLst>
          </p:cNvPr>
          <p:cNvPicPr>
            <a:picLocks noChangeAspect="1"/>
          </p:cNvPicPr>
          <p:nvPr/>
        </p:nvPicPr>
        <p:blipFill>
          <a:blip r:embed="rId3"/>
          <a:stretch>
            <a:fillRect/>
          </a:stretch>
        </p:blipFill>
        <p:spPr>
          <a:xfrm>
            <a:off x="140892" y="0"/>
            <a:ext cx="11910215" cy="5805173"/>
          </a:xfrm>
          <a:prstGeom prst="rect">
            <a:avLst/>
          </a:prstGeom>
        </p:spPr>
      </p:pic>
      <p:sp>
        <p:nvSpPr>
          <p:cNvPr id="4" name="Arrow: Right 3">
            <a:extLst>
              <a:ext uri="{FF2B5EF4-FFF2-40B4-BE49-F238E27FC236}">
                <a16:creationId xmlns:a16="http://schemas.microsoft.com/office/drawing/2014/main" id="{A73A5E27-6ADF-4737-AE3F-44DF328C5CDC}"/>
              </a:ext>
            </a:extLst>
          </p:cNvPr>
          <p:cNvSpPr/>
          <p:nvPr/>
        </p:nvSpPr>
        <p:spPr>
          <a:xfrm rot="5400000">
            <a:off x="9024171" y="3040746"/>
            <a:ext cx="406484" cy="3700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2753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D69150-8AEE-4833-89EC-0366CAFDC843}"/>
              </a:ext>
            </a:extLst>
          </p:cNvPr>
          <p:cNvPicPr>
            <a:picLocks noChangeAspect="1"/>
          </p:cNvPicPr>
          <p:nvPr/>
        </p:nvPicPr>
        <p:blipFill>
          <a:blip r:embed="rId3"/>
          <a:stretch>
            <a:fillRect/>
          </a:stretch>
        </p:blipFill>
        <p:spPr>
          <a:xfrm>
            <a:off x="2455213" y="0"/>
            <a:ext cx="7704788" cy="6258582"/>
          </a:xfrm>
          <a:prstGeom prst="rect">
            <a:avLst/>
          </a:prstGeom>
        </p:spPr>
      </p:pic>
    </p:spTree>
    <p:extLst>
      <p:ext uri="{BB962C8B-B14F-4D97-AF65-F5344CB8AC3E}">
        <p14:creationId xmlns:p14="http://schemas.microsoft.com/office/powerpoint/2010/main" val="508242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4EDC48-170C-4FDE-82CC-056137B664DD}"/>
              </a:ext>
            </a:extLst>
          </p:cNvPr>
          <p:cNvPicPr>
            <a:picLocks noChangeAspect="1"/>
          </p:cNvPicPr>
          <p:nvPr/>
        </p:nvPicPr>
        <p:blipFill>
          <a:blip r:embed="rId3"/>
          <a:stretch>
            <a:fillRect/>
          </a:stretch>
        </p:blipFill>
        <p:spPr>
          <a:xfrm>
            <a:off x="839896" y="0"/>
            <a:ext cx="4959866" cy="5783943"/>
          </a:xfrm>
          <a:prstGeom prst="rect">
            <a:avLst/>
          </a:prstGeom>
        </p:spPr>
      </p:pic>
      <p:pic>
        <p:nvPicPr>
          <p:cNvPr id="4" name="Picture 3">
            <a:extLst>
              <a:ext uri="{FF2B5EF4-FFF2-40B4-BE49-F238E27FC236}">
                <a16:creationId xmlns:a16="http://schemas.microsoft.com/office/drawing/2014/main" id="{75BA8D3C-CF8B-4DA7-A406-9C9685E4428C}"/>
              </a:ext>
            </a:extLst>
          </p:cNvPr>
          <p:cNvPicPr>
            <a:picLocks noChangeAspect="1"/>
          </p:cNvPicPr>
          <p:nvPr/>
        </p:nvPicPr>
        <p:blipFill>
          <a:blip r:embed="rId4"/>
          <a:stretch>
            <a:fillRect/>
          </a:stretch>
        </p:blipFill>
        <p:spPr>
          <a:xfrm>
            <a:off x="6763658" y="2758139"/>
            <a:ext cx="4846992" cy="2873404"/>
          </a:xfrm>
          <a:prstGeom prst="rect">
            <a:avLst/>
          </a:prstGeom>
          <a:ln>
            <a:solidFill>
              <a:schemeClr val="tx1"/>
            </a:solidFill>
          </a:ln>
        </p:spPr>
      </p:pic>
    </p:spTree>
    <p:extLst>
      <p:ext uri="{BB962C8B-B14F-4D97-AF65-F5344CB8AC3E}">
        <p14:creationId xmlns:p14="http://schemas.microsoft.com/office/powerpoint/2010/main" val="6114880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EFE367-C2EF-40DE-913B-6AF6F4F56582}"/>
              </a:ext>
            </a:extLst>
          </p:cNvPr>
          <p:cNvPicPr>
            <a:picLocks noChangeAspect="1"/>
          </p:cNvPicPr>
          <p:nvPr/>
        </p:nvPicPr>
        <p:blipFill>
          <a:blip r:embed="rId3"/>
          <a:stretch>
            <a:fillRect/>
          </a:stretch>
        </p:blipFill>
        <p:spPr>
          <a:xfrm>
            <a:off x="1503136" y="0"/>
            <a:ext cx="9745436" cy="6083856"/>
          </a:xfrm>
          <a:prstGeom prst="rect">
            <a:avLst/>
          </a:prstGeom>
        </p:spPr>
      </p:pic>
    </p:spTree>
    <p:extLst>
      <p:ext uri="{BB962C8B-B14F-4D97-AF65-F5344CB8AC3E}">
        <p14:creationId xmlns:p14="http://schemas.microsoft.com/office/powerpoint/2010/main" val="14950700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6329AB-619E-4E25-B7A7-87242CABB12F}"/>
              </a:ext>
            </a:extLst>
          </p:cNvPr>
          <p:cNvPicPr>
            <a:picLocks noChangeAspect="1"/>
          </p:cNvPicPr>
          <p:nvPr/>
        </p:nvPicPr>
        <p:blipFill>
          <a:blip r:embed="rId3"/>
          <a:stretch>
            <a:fillRect/>
          </a:stretch>
        </p:blipFill>
        <p:spPr>
          <a:xfrm>
            <a:off x="2656795" y="0"/>
            <a:ext cx="7503206" cy="6334455"/>
          </a:xfrm>
          <a:prstGeom prst="rect">
            <a:avLst/>
          </a:prstGeom>
        </p:spPr>
      </p:pic>
    </p:spTree>
    <p:extLst>
      <p:ext uri="{BB962C8B-B14F-4D97-AF65-F5344CB8AC3E}">
        <p14:creationId xmlns:p14="http://schemas.microsoft.com/office/powerpoint/2010/main" val="15753965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C882A3-6B4B-4489-BDBE-466B16628FC2}"/>
              </a:ext>
            </a:extLst>
          </p:cNvPr>
          <p:cNvPicPr>
            <a:picLocks noChangeAspect="1"/>
          </p:cNvPicPr>
          <p:nvPr/>
        </p:nvPicPr>
        <p:blipFill>
          <a:blip r:embed="rId3"/>
          <a:stretch>
            <a:fillRect/>
          </a:stretch>
        </p:blipFill>
        <p:spPr>
          <a:xfrm>
            <a:off x="1290637" y="1638300"/>
            <a:ext cx="9610725" cy="3581400"/>
          </a:xfrm>
          <a:prstGeom prst="rect">
            <a:avLst/>
          </a:prstGeom>
        </p:spPr>
      </p:pic>
    </p:spTree>
    <p:extLst>
      <p:ext uri="{BB962C8B-B14F-4D97-AF65-F5344CB8AC3E}">
        <p14:creationId xmlns:p14="http://schemas.microsoft.com/office/powerpoint/2010/main" val="826094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15F31B-B850-46B9-81CB-E1A68F5FD053}"/>
              </a:ext>
            </a:extLst>
          </p:cNvPr>
          <p:cNvPicPr>
            <a:picLocks noChangeAspect="1"/>
          </p:cNvPicPr>
          <p:nvPr/>
        </p:nvPicPr>
        <p:blipFill>
          <a:blip r:embed="rId3"/>
          <a:stretch>
            <a:fillRect/>
          </a:stretch>
        </p:blipFill>
        <p:spPr>
          <a:xfrm>
            <a:off x="290285" y="186072"/>
            <a:ext cx="11611429" cy="5421621"/>
          </a:xfrm>
          <a:prstGeom prst="rect">
            <a:avLst/>
          </a:prstGeom>
        </p:spPr>
      </p:pic>
    </p:spTree>
    <p:extLst>
      <p:ext uri="{BB962C8B-B14F-4D97-AF65-F5344CB8AC3E}">
        <p14:creationId xmlns:p14="http://schemas.microsoft.com/office/powerpoint/2010/main" val="1913213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11562E-B88C-4C65-B447-F547499D0213}"/>
              </a:ext>
            </a:extLst>
          </p:cNvPr>
          <p:cNvSpPr>
            <a:spLocks noGrp="1"/>
          </p:cNvSpPr>
          <p:nvPr>
            <p:ph type="title"/>
          </p:nvPr>
        </p:nvSpPr>
        <p:spPr>
          <a:xfrm>
            <a:off x="203200" y="365125"/>
            <a:ext cx="10515600" cy="1325563"/>
          </a:xfrm>
        </p:spPr>
        <p:txBody>
          <a:bodyPr/>
          <a:lstStyle/>
          <a:p>
            <a:r>
              <a:rPr lang="en-US" dirty="0"/>
              <a:t>Contact Info</a:t>
            </a:r>
          </a:p>
        </p:txBody>
      </p:sp>
      <p:sp>
        <p:nvSpPr>
          <p:cNvPr id="6" name="Content Placeholder 2">
            <a:extLst>
              <a:ext uri="{FF2B5EF4-FFF2-40B4-BE49-F238E27FC236}">
                <a16:creationId xmlns:a16="http://schemas.microsoft.com/office/drawing/2014/main" id="{7995B835-3F2B-4261-A0BF-A94720D56998}"/>
              </a:ext>
            </a:extLst>
          </p:cNvPr>
          <p:cNvSpPr txBox="1">
            <a:spLocks/>
          </p:cNvSpPr>
          <p:nvPr/>
        </p:nvSpPr>
        <p:spPr>
          <a:xfrm>
            <a:off x="638629" y="1690688"/>
            <a:ext cx="11350171" cy="32006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Michele Hayslett</a:t>
            </a:r>
          </a:p>
          <a:p>
            <a:pPr marL="0" indent="0">
              <a:buFont typeface="Arial" panose="020B0604020202020204" pitchFamily="34" charset="0"/>
              <a:buNone/>
            </a:pPr>
            <a:r>
              <a:rPr lang="en-US" dirty="0"/>
              <a:t>Librarian for Numeric Data </a:t>
            </a:r>
            <a:r>
              <a:rPr lang="en-US" dirty="0" err="1"/>
              <a:t>Svcs</a:t>
            </a:r>
            <a:r>
              <a:rPr lang="en-US" dirty="0"/>
              <a:t> &amp; Data Management</a:t>
            </a:r>
          </a:p>
          <a:p>
            <a:pPr marL="0" indent="0">
              <a:buFont typeface="Arial" panose="020B0604020202020204" pitchFamily="34" charset="0"/>
              <a:buNone/>
            </a:pPr>
            <a:r>
              <a:rPr lang="en-US" strike="sngStrike" dirty="0"/>
              <a:t>919-843-6958</a:t>
            </a:r>
          </a:p>
          <a:p>
            <a:pPr marL="0" indent="0">
              <a:buFont typeface="Arial" panose="020B0604020202020204" pitchFamily="34" charset="0"/>
              <a:buNone/>
            </a:pPr>
            <a:r>
              <a:rPr lang="en-US" dirty="0"/>
              <a:t>michele_hayslett@unc.edu</a:t>
            </a:r>
          </a:p>
          <a:p>
            <a:pPr marL="0" indent="0">
              <a:buNone/>
            </a:pPr>
            <a:r>
              <a:rPr lang="en-US" dirty="0"/>
              <a:t>Virtual appointments available at https://guides.lib.unc.edu/michelehayslett</a:t>
            </a:r>
          </a:p>
        </p:txBody>
      </p:sp>
    </p:spTree>
    <p:extLst>
      <p:ext uri="{BB962C8B-B14F-4D97-AF65-F5344CB8AC3E}">
        <p14:creationId xmlns:p14="http://schemas.microsoft.com/office/powerpoint/2010/main" val="2820458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0054EC3-AD47-4CD0-BE0B-584DFAFECDC7}"/>
              </a:ext>
            </a:extLst>
          </p:cNvPr>
          <p:cNvSpPr txBox="1">
            <a:spLocks/>
          </p:cNvSpPr>
          <p:nvPr/>
        </p:nvSpPr>
        <p:spPr>
          <a:xfrm>
            <a:off x="1320800" y="1534887"/>
            <a:ext cx="7924800" cy="43724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spcAft>
                <a:spcPts val="1200"/>
              </a:spcAft>
            </a:pPr>
            <a:r>
              <a:rPr lang="en-US" sz="2400" dirty="0"/>
              <a:t>Census Bureau’s official database for most surveys</a:t>
            </a:r>
          </a:p>
          <a:p>
            <a:pPr>
              <a:spcBef>
                <a:spcPts val="300"/>
              </a:spcBef>
              <a:spcAft>
                <a:spcPts val="1200"/>
              </a:spcAft>
            </a:pPr>
            <a:r>
              <a:rPr lang="en-US" sz="2400" dirty="0"/>
              <a:t>Provides complete available tables and geographies but only for most recent years (</a:t>
            </a:r>
            <a:r>
              <a:rPr lang="en-US" sz="2400" i="1" dirty="0"/>
              <a:t>see next slide for archival guidelines</a:t>
            </a:r>
            <a:r>
              <a:rPr lang="en-US" sz="2400" dirty="0"/>
              <a:t>)</a:t>
            </a:r>
          </a:p>
          <a:p>
            <a:pPr>
              <a:spcBef>
                <a:spcPts val="300"/>
              </a:spcBef>
              <a:spcAft>
                <a:spcPts val="1800"/>
              </a:spcAft>
            </a:pPr>
            <a:r>
              <a:rPr lang="en-US" sz="2400" dirty="0"/>
              <a:t>Filter-driven; Advanced Search makes these apparent</a:t>
            </a:r>
          </a:p>
          <a:p>
            <a:pPr>
              <a:spcBef>
                <a:spcPts val="300"/>
              </a:spcBef>
              <a:spcAft>
                <a:spcPts val="1800"/>
              </a:spcAft>
            </a:pPr>
            <a:r>
              <a:rPr lang="en-US" sz="2400" dirty="0"/>
              <a:t>Aims to be easy for beginners because that’s the majority of who uses it (but may be </a:t>
            </a:r>
            <a:r>
              <a:rPr lang="en-US" sz="2400" i="1" dirty="0"/>
              <a:t>too</a:t>
            </a:r>
            <a:r>
              <a:rPr lang="en-US" sz="2400" dirty="0"/>
              <a:t> simplified)</a:t>
            </a:r>
          </a:p>
        </p:txBody>
      </p:sp>
      <p:sp>
        <p:nvSpPr>
          <p:cNvPr id="6" name="Title 1">
            <a:extLst>
              <a:ext uri="{FF2B5EF4-FFF2-40B4-BE49-F238E27FC236}">
                <a16:creationId xmlns:a16="http://schemas.microsoft.com/office/drawing/2014/main" id="{76F1F283-A6C0-4842-8420-12EC3646F496}"/>
              </a:ext>
            </a:extLst>
          </p:cNvPr>
          <p:cNvSpPr txBox="1">
            <a:spLocks/>
          </p:cNvSpPr>
          <p:nvPr/>
        </p:nvSpPr>
        <p:spPr bwMode="auto">
          <a:xfrm>
            <a:off x="478971" y="357458"/>
            <a:ext cx="7772400" cy="716599"/>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r>
              <a:rPr lang="en-US" sz="3600" dirty="0"/>
              <a:t>data.census.gov</a:t>
            </a:r>
            <a:endParaRPr lang="en-US" sz="2800" kern="0" dirty="0"/>
          </a:p>
        </p:txBody>
      </p:sp>
      <p:sp>
        <p:nvSpPr>
          <p:cNvPr id="2" name="TextBox 1">
            <a:extLst>
              <a:ext uri="{FF2B5EF4-FFF2-40B4-BE49-F238E27FC236}">
                <a16:creationId xmlns:a16="http://schemas.microsoft.com/office/drawing/2014/main" id="{79951D61-D62F-4C73-9BE8-A63DF11864A8}"/>
              </a:ext>
            </a:extLst>
          </p:cNvPr>
          <p:cNvSpPr txBox="1"/>
          <p:nvPr/>
        </p:nvSpPr>
        <p:spPr>
          <a:xfrm>
            <a:off x="3149600" y="5138057"/>
            <a:ext cx="8646213" cy="400110"/>
          </a:xfrm>
          <a:prstGeom prst="rect">
            <a:avLst/>
          </a:prstGeom>
          <a:noFill/>
        </p:spPr>
        <p:txBody>
          <a:bodyPr wrap="none" rtlCol="0">
            <a:spAutoFit/>
          </a:bodyPr>
          <a:lstStyle/>
          <a:p>
            <a:r>
              <a:rPr lang="en-US" sz="2000" i="1" dirty="0"/>
              <a:t>Full Release Notes are linked from the bottom center of the data.census.gov page.</a:t>
            </a:r>
          </a:p>
        </p:txBody>
      </p:sp>
    </p:spTree>
    <p:extLst>
      <p:ext uri="{BB962C8B-B14F-4D97-AF65-F5344CB8AC3E}">
        <p14:creationId xmlns:p14="http://schemas.microsoft.com/office/powerpoint/2010/main" val="28014519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AE2AAC-8218-48E3-B499-FB18496B0686}"/>
              </a:ext>
            </a:extLst>
          </p:cNvPr>
          <p:cNvSpPr>
            <a:spLocks noGrp="1"/>
          </p:cNvSpPr>
          <p:nvPr>
            <p:ph type="title"/>
          </p:nvPr>
        </p:nvSpPr>
        <p:spPr>
          <a:xfrm>
            <a:off x="272145" y="0"/>
            <a:ext cx="10515600" cy="592818"/>
          </a:xfrm>
        </p:spPr>
        <p:txBody>
          <a:bodyPr/>
          <a:lstStyle/>
          <a:p>
            <a:r>
              <a:rPr lang="en-US" dirty="0"/>
              <a:t>Your Questions/Requested Searches</a:t>
            </a:r>
          </a:p>
        </p:txBody>
      </p:sp>
      <p:sp>
        <p:nvSpPr>
          <p:cNvPr id="6" name="Content Placeholder 2">
            <a:extLst>
              <a:ext uri="{FF2B5EF4-FFF2-40B4-BE49-F238E27FC236}">
                <a16:creationId xmlns:a16="http://schemas.microsoft.com/office/drawing/2014/main" id="{BE76F402-E202-428F-ADFF-341C669AED71}"/>
              </a:ext>
            </a:extLst>
          </p:cNvPr>
          <p:cNvSpPr txBox="1">
            <a:spLocks/>
          </p:cNvSpPr>
          <p:nvPr/>
        </p:nvSpPr>
        <p:spPr>
          <a:xfrm>
            <a:off x="551544" y="592818"/>
            <a:ext cx="11223171" cy="53725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US" sz="2400" dirty="0"/>
              <a:t>When will the </a:t>
            </a:r>
            <a:r>
              <a:rPr lang="en-US" sz="2400" strike="sngStrike" dirty="0"/>
              <a:t>2029</a:t>
            </a:r>
            <a:r>
              <a:rPr lang="en-US" sz="2400" dirty="0"/>
              <a:t> 2020 Census final analysis be available/reported publicly?  </a:t>
            </a:r>
            <a:r>
              <a:rPr lang="en-US" sz="2000" dirty="0">
                <a:solidFill>
                  <a:srgbClr val="00B0F0"/>
                </a:solidFill>
              </a:rPr>
              <a:t>~1 year; see Notes</a:t>
            </a:r>
          </a:p>
          <a:p>
            <a:pPr lvl="0">
              <a:spcBef>
                <a:spcPts val="1800"/>
              </a:spcBef>
            </a:pPr>
            <a:r>
              <a:rPr lang="en-US" sz="2400" dirty="0"/>
              <a:t>Internet use </a:t>
            </a:r>
            <a:r>
              <a:rPr lang="en-US" sz="2000" dirty="0"/>
              <a:t>(</a:t>
            </a:r>
            <a:r>
              <a:rPr lang="en-US" sz="2000" b="1" dirty="0">
                <a:solidFill>
                  <a:srgbClr val="FF0000"/>
                </a:solidFill>
              </a:rPr>
              <a:t>X</a:t>
            </a:r>
            <a:r>
              <a:rPr lang="en-US" sz="2000" dirty="0"/>
              <a:t> </a:t>
            </a:r>
            <a:r>
              <a:rPr lang="en-US" sz="2000" dirty="0">
                <a:solidFill>
                  <a:srgbClr val="00B0F0"/>
                </a:solidFill>
              </a:rPr>
              <a:t>but </a:t>
            </a:r>
            <a:r>
              <a:rPr lang="en-US" sz="2000" b="1" dirty="0">
                <a:solidFill>
                  <a:srgbClr val="00B0F0"/>
                </a:solidFill>
                <a:sym typeface="Wingdings" panose="05000000000000000000" pitchFamily="2" charset="2"/>
              </a:rPr>
              <a:t>Type of Internet Subscription</a:t>
            </a:r>
            <a:r>
              <a:rPr lang="en-US" sz="2000" b="1" dirty="0">
                <a:solidFill>
                  <a:srgbClr val="00B0F0"/>
                </a:solidFill>
              </a:rPr>
              <a:t> </a:t>
            </a:r>
            <a:r>
              <a:rPr lang="en-US" sz="2000" dirty="0">
                <a:solidFill>
                  <a:srgbClr val="00B0F0"/>
                </a:solidFill>
                <a:sym typeface="Wingdings" panose="05000000000000000000" pitchFamily="2" charset="2"/>
              </a:rPr>
              <a:t></a:t>
            </a:r>
            <a:r>
              <a:rPr lang="en-US" sz="2000" dirty="0">
                <a:sym typeface="Wingdings" panose="05000000000000000000" pitchFamily="2" charset="2"/>
              </a:rPr>
              <a:t>) </a:t>
            </a:r>
            <a:r>
              <a:rPr lang="en-US" sz="2400" dirty="0"/>
              <a:t>and PC/device ownership </a:t>
            </a:r>
            <a:r>
              <a:rPr lang="en-US" sz="2000" dirty="0"/>
              <a:t>(</a:t>
            </a:r>
            <a:r>
              <a:rPr lang="en-US" sz="2000" dirty="0">
                <a:solidFill>
                  <a:srgbClr val="00B0F0"/>
                </a:solidFill>
                <a:sym typeface="Wingdings" panose="05000000000000000000" pitchFamily="2" charset="2"/>
              </a:rPr>
              <a:t></a:t>
            </a:r>
            <a:r>
              <a:rPr lang="en-US" sz="2000" dirty="0"/>
              <a:t>)</a:t>
            </a:r>
            <a:r>
              <a:rPr lang="en-US" sz="2400" dirty="0"/>
              <a:t> per household and by age/race/economic status </a:t>
            </a:r>
            <a:r>
              <a:rPr lang="en-US" sz="2000" dirty="0"/>
              <a:t>(</a:t>
            </a:r>
            <a:r>
              <a:rPr lang="en-US" sz="2000" dirty="0">
                <a:solidFill>
                  <a:srgbClr val="00B0F0"/>
                </a:solidFill>
                <a:sym typeface="Wingdings" panose="05000000000000000000" pitchFamily="2" charset="2"/>
              </a:rPr>
              <a:t></a:t>
            </a:r>
            <a:r>
              <a:rPr lang="en-US" sz="2000" dirty="0">
                <a:sym typeface="Wingdings" panose="05000000000000000000" pitchFamily="2" charset="2"/>
              </a:rPr>
              <a:t> </a:t>
            </a:r>
            <a:r>
              <a:rPr lang="en-US" sz="2000" dirty="0">
                <a:solidFill>
                  <a:srgbClr val="FF0000"/>
                </a:solidFill>
                <a:sym typeface="Wingdings" panose="05000000000000000000" pitchFamily="2" charset="2"/>
              </a:rPr>
              <a:t>but only for Type of Internet Subscription</a:t>
            </a:r>
            <a:r>
              <a:rPr lang="en-US" sz="2000" dirty="0">
                <a:sym typeface="Wingdings" panose="05000000000000000000" pitchFamily="2" charset="2"/>
              </a:rPr>
              <a:t>)</a:t>
            </a:r>
            <a:r>
              <a:rPr lang="en-US" sz="2000" dirty="0"/>
              <a:t>.</a:t>
            </a:r>
          </a:p>
          <a:p>
            <a:pPr lvl="0">
              <a:spcBef>
                <a:spcPts val="1800"/>
              </a:spcBef>
            </a:pPr>
            <a:r>
              <a:rPr lang="en-US" sz="2400" dirty="0"/>
              <a:t>Educational attainment </a:t>
            </a:r>
            <a:r>
              <a:rPr lang="en-US" sz="2000" dirty="0">
                <a:solidFill>
                  <a:srgbClr val="00B0F0"/>
                </a:solidFill>
              </a:rPr>
              <a:t>(</a:t>
            </a:r>
            <a:r>
              <a:rPr lang="en-US" sz="2000" dirty="0">
                <a:solidFill>
                  <a:srgbClr val="00B0F0"/>
                </a:solidFill>
                <a:sym typeface="Wingdings" panose="05000000000000000000" pitchFamily="2" charset="2"/>
              </a:rPr>
              <a:t> in Population Census</a:t>
            </a:r>
            <a:r>
              <a:rPr lang="en-US" sz="2000" dirty="0">
                <a:solidFill>
                  <a:srgbClr val="00B0F0"/>
                </a:solidFill>
              </a:rPr>
              <a:t>)</a:t>
            </a:r>
            <a:r>
              <a:rPr lang="en-US" sz="2400" dirty="0"/>
              <a:t>; also locating business counts by county or metro area </a:t>
            </a:r>
            <a:r>
              <a:rPr lang="en-US" sz="2000" dirty="0"/>
              <a:t>(</a:t>
            </a:r>
            <a:r>
              <a:rPr lang="en-US" sz="2000" dirty="0">
                <a:solidFill>
                  <a:srgbClr val="00B0F0"/>
                </a:solidFill>
                <a:sym typeface="Wingdings" panose="05000000000000000000" pitchFamily="2" charset="2"/>
              </a:rPr>
              <a:t></a:t>
            </a:r>
            <a:r>
              <a:rPr lang="en-US" sz="2000" dirty="0">
                <a:sym typeface="Wingdings" panose="05000000000000000000" pitchFamily="2" charset="2"/>
              </a:rPr>
              <a:t> </a:t>
            </a:r>
            <a:r>
              <a:rPr lang="en-US" sz="2000" dirty="0">
                <a:solidFill>
                  <a:srgbClr val="00B0F0"/>
                </a:solidFill>
                <a:sym typeface="Wingdings" panose="05000000000000000000" pitchFamily="2" charset="2"/>
              </a:rPr>
              <a:t>in Economic Census, Geographic Series [every 5 </a:t>
            </a:r>
            <a:r>
              <a:rPr lang="en-US" sz="2000" dirty="0" err="1">
                <a:solidFill>
                  <a:srgbClr val="00B0F0"/>
                </a:solidFill>
                <a:sym typeface="Wingdings" panose="05000000000000000000" pitchFamily="2" charset="2"/>
              </a:rPr>
              <a:t>yrs</a:t>
            </a:r>
            <a:r>
              <a:rPr lang="en-US" sz="2000" dirty="0">
                <a:solidFill>
                  <a:srgbClr val="00B0F0"/>
                </a:solidFill>
                <a:sym typeface="Wingdings" panose="05000000000000000000" pitchFamily="2" charset="2"/>
              </a:rPr>
              <a:t>] or the County Business Patterns [annual]</a:t>
            </a:r>
            <a:r>
              <a:rPr lang="en-US" sz="2000" dirty="0"/>
              <a:t>) </a:t>
            </a:r>
          </a:p>
          <a:p>
            <a:pPr lvl="0">
              <a:spcBef>
                <a:spcPts val="1800"/>
              </a:spcBef>
            </a:pPr>
            <a:r>
              <a:rPr lang="en-US" sz="2400" dirty="0"/>
              <a:t>Comparing a variable across Census Tracts within a County and showing a map. </a:t>
            </a:r>
            <a:r>
              <a:rPr lang="en-US" sz="2000" dirty="0"/>
              <a:t>(</a:t>
            </a:r>
            <a:r>
              <a:rPr lang="en-US" sz="2000" dirty="0">
                <a:solidFill>
                  <a:srgbClr val="00B0F0"/>
                </a:solidFill>
                <a:sym typeface="Wingdings" panose="05000000000000000000" pitchFamily="2" charset="2"/>
              </a:rPr>
              <a:t></a:t>
            </a:r>
            <a:r>
              <a:rPr lang="en-US" sz="2000" dirty="0">
                <a:sym typeface="Wingdings" panose="05000000000000000000" pitchFamily="2" charset="2"/>
              </a:rPr>
              <a:t> [</a:t>
            </a:r>
            <a:r>
              <a:rPr lang="en-US" sz="2000" dirty="0">
                <a:solidFill>
                  <a:srgbClr val="FF0000"/>
                </a:solidFill>
                <a:sym typeface="Wingdings" panose="05000000000000000000" pitchFamily="2" charset="2"/>
              </a:rPr>
              <a:t>sort of</a:t>
            </a:r>
            <a:r>
              <a:rPr lang="en-US" sz="2000" dirty="0">
                <a:sym typeface="Wingdings" panose="05000000000000000000" pitchFamily="2" charset="2"/>
              </a:rPr>
              <a:t>]</a:t>
            </a:r>
            <a:r>
              <a:rPr lang="en-US" sz="2000" dirty="0"/>
              <a:t>) </a:t>
            </a:r>
          </a:p>
          <a:p>
            <a:pPr lvl="0">
              <a:spcBef>
                <a:spcPts val="1800"/>
              </a:spcBef>
            </a:pPr>
            <a:r>
              <a:rPr lang="en-US" sz="2400" dirty="0"/>
              <a:t>How to find the highest-level ACS survey data in the table view of the data portal -- is there a level higher than the specific "social" "economic" "demographic" and other data profiles, which would show the entire ACS survey together rather than as 4-5 separate tables?  </a:t>
            </a:r>
            <a:r>
              <a:rPr lang="en-US" sz="2000" b="1" dirty="0">
                <a:solidFill>
                  <a:srgbClr val="FF0000"/>
                </a:solidFill>
              </a:rPr>
              <a:t>X</a:t>
            </a:r>
            <a:r>
              <a:rPr lang="en-US" sz="2000" dirty="0"/>
              <a:t> - </a:t>
            </a:r>
            <a:r>
              <a:rPr lang="en-US" sz="2000" dirty="0">
                <a:solidFill>
                  <a:srgbClr val="FF0000"/>
                </a:solidFill>
              </a:rPr>
              <a:t>Unfortunately, the four Demographic Profiles (DP) tables are only presented separately (Demographic; Social; Housing; and Economic Characteristics).</a:t>
            </a:r>
          </a:p>
        </p:txBody>
      </p:sp>
    </p:spTree>
    <p:extLst>
      <p:ext uri="{BB962C8B-B14F-4D97-AF65-F5344CB8AC3E}">
        <p14:creationId xmlns:p14="http://schemas.microsoft.com/office/powerpoint/2010/main" val="37226820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AE2AAC-8218-48E3-B499-FB18496B0686}"/>
              </a:ext>
            </a:extLst>
          </p:cNvPr>
          <p:cNvSpPr>
            <a:spLocks noGrp="1"/>
          </p:cNvSpPr>
          <p:nvPr>
            <p:ph type="title"/>
          </p:nvPr>
        </p:nvSpPr>
        <p:spPr>
          <a:xfrm>
            <a:off x="228599" y="183698"/>
            <a:ext cx="10515600" cy="592818"/>
          </a:xfrm>
        </p:spPr>
        <p:txBody>
          <a:bodyPr/>
          <a:lstStyle/>
          <a:p>
            <a:r>
              <a:rPr lang="en-US" dirty="0"/>
              <a:t>Your Requested Searches/Questions</a:t>
            </a:r>
          </a:p>
        </p:txBody>
      </p:sp>
      <p:sp>
        <p:nvSpPr>
          <p:cNvPr id="6" name="Content Placeholder 2">
            <a:extLst>
              <a:ext uri="{FF2B5EF4-FFF2-40B4-BE49-F238E27FC236}">
                <a16:creationId xmlns:a16="http://schemas.microsoft.com/office/drawing/2014/main" id="{BE76F402-E202-428F-ADFF-341C669AED71}"/>
              </a:ext>
            </a:extLst>
          </p:cNvPr>
          <p:cNvSpPr txBox="1">
            <a:spLocks/>
          </p:cNvSpPr>
          <p:nvPr/>
        </p:nvSpPr>
        <p:spPr>
          <a:xfrm>
            <a:off x="566057" y="1106714"/>
            <a:ext cx="11379200" cy="48876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1800"/>
              </a:spcBef>
            </a:pPr>
            <a:r>
              <a:rPr lang="en-US" sz="2400" dirty="0"/>
              <a:t>Tax reports and changes or updates on tax submission every year </a:t>
            </a:r>
          </a:p>
          <a:p>
            <a:pPr marL="457200" lvl="1" indent="0">
              <a:spcBef>
                <a:spcPts val="0"/>
              </a:spcBef>
              <a:buNone/>
            </a:pPr>
            <a:r>
              <a:rPr lang="en-US" sz="2000" dirty="0">
                <a:solidFill>
                  <a:srgbClr val="FF0000"/>
                </a:solidFill>
              </a:rPr>
              <a:t>&gt;&gt; The Census Bureau doesn’t report any income tax data; there is some info on Real Estate Taxes Paid.</a:t>
            </a:r>
          </a:p>
          <a:p>
            <a:pPr lvl="0">
              <a:spcBef>
                <a:spcPts val="3000"/>
              </a:spcBef>
            </a:pPr>
            <a:r>
              <a:rPr lang="en-US" sz="2400" dirty="0"/>
              <a:t>How can Entrepreneurship students determine how many competitors they have in their geographic area?</a:t>
            </a:r>
          </a:p>
          <a:p>
            <a:pPr lvl="1">
              <a:spcBef>
                <a:spcPts val="0"/>
              </a:spcBef>
            </a:pPr>
            <a:r>
              <a:rPr lang="en-US" sz="2000" dirty="0">
                <a:solidFill>
                  <a:srgbClr val="00B0F0"/>
                </a:solidFill>
              </a:rPr>
              <a:t>Search “firms”; </a:t>
            </a:r>
            <a:r>
              <a:rPr lang="en-US" sz="2000" b="1" dirty="0">
                <a:solidFill>
                  <a:srgbClr val="00B0F0"/>
                </a:solidFill>
              </a:rPr>
              <a:t>Add Filters </a:t>
            </a:r>
            <a:r>
              <a:rPr lang="en-US" sz="2000" dirty="0">
                <a:solidFill>
                  <a:srgbClr val="00B0F0"/>
                </a:solidFill>
              </a:rPr>
              <a:t>and select the geography and industry wanted (don’t have to have NAICS code; can keyword search an industry).  </a:t>
            </a:r>
          </a:p>
          <a:p>
            <a:pPr lvl="1">
              <a:spcBef>
                <a:spcPts val="0"/>
              </a:spcBef>
            </a:pPr>
            <a:r>
              <a:rPr lang="en-US" sz="2000" dirty="0"/>
              <a:t>Econ Census (and Business Patterns) only go to county (or zip code) level.  Even some of those suppressed to protect confidentiality.</a:t>
            </a:r>
          </a:p>
          <a:p>
            <a:pPr>
              <a:spcBef>
                <a:spcPts val="3000"/>
              </a:spcBef>
            </a:pPr>
            <a:r>
              <a:rPr lang="en-US" sz="2400" dirty="0"/>
              <a:t>Ancestry data within multiple census tracts - </a:t>
            </a:r>
            <a:r>
              <a:rPr lang="en-US" sz="2400" dirty="0">
                <a:solidFill>
                  <a:srgbClr val="00B0F0"/>
                </a:solidFill>
                <a:sym typeface="Wingdings" panose="05000000000000000000" pitchFamily="2" charset="2"/>
              </a:rPr>
              <a:t></a:t>
            </a:r>
            <a:endParaRPr lang="en-US" sz="2400" dirty="0">
              <a:solidFill>
                <a:srgbClr val="00B0F0"/>
              </a:solidFill>
            </a:endParaRPr>
          </a:p>
          <a:p>
            <a:pPr>
              <a:spcBef>
                <a:spcPts val="3000"/>
              </a:spcBef>
            </a:pPr>
            <a:r>
              <a:rPr lang="en-US" sz="2400" dirty="0"/>
              <a:t>the new microdata search capability in data.census.gov </a:t>
            </a:r>
          </a:p>
          <a:p>
            <a:pPr lvl="1">
              <a:spcBef>
                <a:spcPts val="0"/>
              </a:spcBef>
            </a:pPr>
            <a:r>
              <a:rPr lang="en-US" sz="2000" dirty="0">
                <a:solidFill>
                  <a:srgbClr val="FF0000"/>
                </a:solidFill>
              </a:rPr>
              <a:t>Outside the scope of this session but may be able to do a future session on microdata; some comparison info in the tables on slides 43-44.</a:t>
            </a:r>
          </a:p>
        </p:txBody>
      </p:sp>
    </p:spTree>
    <p:extLst>
      <p:ext uri="{BB962C8B-B14F-4D97-AF65-F5344CB8AC3E}">
        <p14:creationId xmlns:p14="http://schemas.microsoft.com/office/powerpoint/2010/main" val="5215148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AE2AAC-8218-48E3-B499-FB18496B0686}"/>
              </a:ext>
            </a:extLst>
          </p:cNvPr>
          <p:cNvSpPr>
            <a:spLocks noGrp="1"/>
          </p:cNvSpPr>
          <p:nvPr>
            <p:ph type="title"/>
          </p:nvPr>
        </p:nvSpPr>
        <p:spPr>
          <a:xfrm>
            <a:off x="620485" y="270781"/>
            <a:ext cx="10515600" cy="592818"/>
          </a:xfrm>
        </p:spPr>
        <p:txBody>
          <a:bodyPr/>
          <a:lstStyle/>
          <a:p>
            <a:r>
              <a:rPr lang="en-US" dirty="0"/>
              <a:t>Your Questions</a:t>
            </a:r>
          </a:p>
        </p:txBody>
      </p:sp>
      <p:sp>
        <p:nvSpPr>
          <p:cNvPr id="6" name="Content Placeholder 2">
            <a:extLst>
              <a:ext uri="{FF2B5EF4-FFF2-40B4-BE49-F238E27FC236}">
                <a16:creationId xmlns:a16="http://schemas.microsoft.com/office/drawing/2014/main" id="{BE76F402-E202-428F-ADFF-341C669AED71}"/>
              </a:ext>
            </a:extLst>
          </p:cNvPr>
          <p:cNvSpPr txBox="1">
            <a:spLocks/>
          </p:cNvSpPr>
          <p:nvPr/>
        </p:nvSpPr>
        <p:spPr>
          <a:xfrm>
            <a:off x="620485" y="936172"/>
            <a:ext cx="11223171" cy="49856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1800"/>
              </a:spcBef>
            </a:pPr>
            <a:r>
              <a:rPr lang="en-US" sz="2400" dirty="0"/>
              <a:t>How long has census.gov been in existence?  </a:t>
            </a:r>
            <a:r>
              <a:rPr lang="en-US" sz="2000" dirty="0">
                <a:solidFill>
                  <a:srgbClr val="00B0F0"/>
                </a:solidFill>
              </a:rPr>
              <a:t>&gt;&gt; mid-90s-ish</a:t>
            </a:r>
          </a:p>
          <a:p>
            <a:pPr lvl="0">
              <a:spcBef>
                <a:spcPts val="1800"/>
              </a:spcBef>
            </a:pPr>
            <a:r>
              <a:rPr lang="en-US" sz="2400" dirty="0"/>
              <a:t>Where do pre-2000, -2010 ACS and Decennial Census data live, since they're not in the new data portal.  </a:t>
            </a:r>
            <a:r>
              <a:rPr lang="en-US" sz="2000" dirty="0">
                <a:solidFill>
                  <a:srgbClr val="FF0000"/>
                </a:solidFill>
              </a:rPr>
              <a:t>Not with the Census Bureau – see archiving guidelines on </a:t>
            </a:r>
            <a:r>
              <a:rPr lang="en-US" sz="2000">
                <a:solidFill>
                  <a:srgbClr val="FF0000"/>
                </a:solidFill>
              </a:rPr>
              <a:t>slide 5.</a:t>
            </a:r>
            <a:r>
              <a:rPr lang="en-US" sz="2000"/>
              <a:t>  </a:t>
            </a:r>
            <a:r>
              <a:rPr lang="en-US" sz="2400" dirty="0"/>
              <a:t>Also, is there a way to bulk download multiple tables and years without using FTP or purchasing a custom table? </a:t>
            </a:r>
            <a:r>
              <a:rPr lang="en-US" sz="2000" dirty="0">
                <a:solidFill>
                  <a:srgbClr val="00B0F0"/>
                </a:solidFill>
              </a:rPr>
              <a:t>Yes, select in Download screen or R-click on any cell (not unlimited, though)</a:t>
            </a:r>
          </a:p>
          <a:p>
            <a:pPr lvl="0">
              <a:spcBef>
                <a:spcPts val="1800"/>
              </a:spcBef>
            </a:pPr>
            <a:r>
              <a:rPr lang="en-US" sz="2400" dirty="0"/>
              <a:t>Is there a way to use the census to determine information about specific age groups closest to the library to assist in program planning and advertising?  </a:t>
            </a:r>
            <a:r>
              <a:rPr lang="en-US" sz="2000" dirty="0">
                <a:solidFill>
                  <a:srgbClr val="00B0F0"/>
                </a:solidFill>
              </a:rPr>
              <a:t>Yes! (see slide 48)</a:t>
            </a:r>
          </a:p>
          <a:p>
            <a:pPr lvl="0">
              <a:spcBef>
                <a:spcPts val="1800"/>
              </a:spcBef>
            </a:pPr>
            <a:r>
              <a:rPr lang="en-US" sz="2400" dirty="0"/>
              <a:t>How does the census affect business?  </a:t>
            </a:r>
            <a:r>
              <a:rPr lang="en-US" sz="2000" dirty="0">
                <a:solidFill>
                  <a:srgbClr val="00B0F0"/>
                </a:solidFill>
              </a:rPr>
              <a:t>&gt;&gt; $1,800 per person in Federal and state funding (see 49)</a:t>
            </a:r>
          </a:p>
          <a:p>
            <a:pPr lvl="0">
              <a:spcBef>
                <a:spcPts val="1800"/>
              </a:spcBef>
            </a:pPr>
            <a:r>
              <a:rPr lang="en-US" sz="2400" dirty="0"/>
              <a:t>Is there an API for the economic census?  </a:t>
            </a:r>
            <a:r>
              <a:rPr lang="en-US" sz="2000" dirty="0">
                <a:solidFill>
                  <a:srgbClr val="00B0F0"/>
                </a:solidFill>
              </a:rPr>
              <a:t>Yes!</a:t>
            </a:r>
            <a:r>
              <a:rPr lang="en-US" sz="2400" dirty="0"/>
              <a:t> </a:t>
            </a:r>
          </a:p>
          <a:p>
            <a:pPr marL="457200" lvl="1" indent="0">
              <a:spcBef>
                <a:spcPts val="1800"/>
              </a:spcBef>
              <a:buNone/>
            </a:pPr>
            <a:r>
              <a:rPr lang="en-US" sz="2000" dirty="0">
                <a:solidFill>
                  <a:srgbClr val="00B0F0"/>
                </a:solidFill>
              </a:rPr>
              <a:t>&gt;&gt; See https://www.census.gov/data/developers/data-sets.html</a:t>
            </a:r>
          </a:p>
          <a:p>
            <a:pPr lvl="0">
              <a:spcBef>
                <a:spcPts val="1800"/>
              </a:spcBef>
            </a:pPr>
            <a:r>
              <a:rPr lang="en-US" sz="2400" dirty="0"/>
              <a:t>What is a recode?  </a:t>
            </a:r>
            <a:r>
              <a:rPr lang="en-US" sz="2000" dirty="0">
                <a:solidFill>
                  <a:srgbClr val="00B0F0"/>
                </a:solidFill>
              </a:rPr>
              <a:t>&gt;&gt; making a new variable, e.g., by summing existing categories.</a:t>
            </a:r>
          </a:p>
        </p:txBody>
      </p:sp>
    </p:spTree>
    <p:extLst>
      <p:ext uri="{BB962C8B-B14F-4D97-AF65-F5344CB8AC3E}">
        <p14:creationId xmlns:p14="http://schemas.microsoft.com/office/powerpoint/2010/main" val="18523868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AB55678-4A5B-482D-88E1-13FF8271A70D}"/>
              </a:ext>
            </a:extLst>
          </p:cNvPr>
          <p:cNvSpPr>
            <a:spLocks noGrp="1"/>
          </p:cNvSpPr>
          <p:nvPr>
            <p:ph type="title"/>
          </p:nvPr>
        </p:nvSpPr>
        <p:spPr>
          <a:xfrm>
            <a:off x="838200" y="365126"/>
            <a:ext cx="10515600" cy="1013228"/>
          </a:xfrm>
        </p:spPr>
        <p:txBody>
          <a:bodyPr/>
          <a:lstStyle/>
          <a:p>
            <a:r>
              <a:rPr lang="en-US" dirty="0"/>
              <a:t>Microdata Tools</a:t>
            </a:r>
          </a:p>
        </p:txBody>
      </p:sp>
      <p:sp>
        <p:nvSpPr>
          <p:cNvPr id="6" name="Content Placeholder 4">
            <a:extLst>
              <a:ext uri="{FF2B5EF4-FFF2-40B4-BE49-F238E27FC236}">
                <a16:creationId xmlns:a16="http://schemas.microsoft.com/office/drawing/2014/main" id="{0DFD3D02-5B63-4264-A978-E23D16DA8665}"/>
              </a:ext>
            </a:extLst>
          </p:cNvPr>
          <p:cNvSpPr txBox="1">
            <a:spLocks/>
          </p:cNvSpPr>
          <p:nvPr/>
        </p:nvSpPr>
        <p:spPr>
          <a:xfrm>
            <a:off x="1887694" y="1480910"/>
            <a:ext cx="7772400" cy="4194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2400"/>
              </a:spcAft>
            </a:pPr>
            <a:r>
              <a:rPr lang="en-US" strike="sngStrike" dirty="0" err="1"/>
              <a:t>DataFerrett</a:t>
            </a:r>
            <a:r>
              <a:rPr lang="en-US" strike="sngStrike" dirty="0"/>
              <a:t>, </a:t>
            </a:r>
            <a:r>
              <a:rPr lang="en-US" strike="sngStrike" dirty="0">
                <a:hlinkClick r:id="rId3"/>
              </a:rPr>
              <a:t>https://dataferrett.census.gov/</a:t>
            </a:r>
            <a:endParaRPr lang="en-US" dirty="0"/>
          </a:p>
          <a:p>
            <a:pPr>
              <a:spcAft>
                <a:spcPts val="2400"/>
              </a:spcAft>
            </a:pPr>
            <a:r>
              <a:rPr lang="en-US" i="1" dirty="0"/>
              <a:t>Now</a:t>
            </a:r>
            <a:r>
              <a:rPr lang="en-US" dirty="0"/>
              <a:t> data.census.gov/</a:t>
            </a:r>
            <a:r>
              <a:rPr lang="en-US" dirty="0" err="1"/>
              <a:t>mdat</a:t>
            </a:r>
            <a:endParaRPr lang="en-US" dirty="0"/>
          </a:p>
          <a:p>
            <a:pPr>
              <a:spcAft>
                <a:spcPts val="2400"/>
              </a:spcAft>
            </a:pPr>
            <a:r>
              <a:rPr lang="en-US" dirty="0"/>
              <a:t>IPUMS USA, https://usa.ipums.org/usa/</a:t>
            </a:r>
          </a:p>
          <a:p>
            <a:pPr>
              <a:spcAft>
                <a:spcPts val="2400"/>
              </a:spcAft>
            </a:pPr>
            <a:r>
              <a:rPr lang="en-US" dirty="0"/>
              <a:t>IPUMS Terra*, </a:t>
            </a:r>
            <a:r>
              <a:rPr lang="en-US" dirty="0">
                <a:solidFill>
                  <a:schemeClr val="bg1">
                    <a:lumMod val="50000"/>
                  </a:schemeClr>
                </a:solidFill>
              </a:rPr>
              <a:t>https://usa.ipums.org/usa/</a:t>
            </a:r>
            <a:endParaRPr lang="en-US" dirty="0"/>
          </a:p>
          <a:p>
            <a:r>
              <a:rPr lang="en-US" dirty="0"/>
              <a:t>Federal Statistical Research Data </a:t>
            </a:r>
            <a:r>
              <a:rPr lang="en-US" dirty="0" err="1"/>
              <a:t>Ctrs</a:t>
            </a:r>
            <a:r>
              <a:rPr lang="en-US" sz="4400" dirty="0"/>
              <a:t/>
            </a:r>
            <a:br>
              <a:rPr lang="en-US" sz="4400" dirty="0"/>
            </a:br>
            <a:r>
              <a:rPr lang="en-US" sz="2400" dirty="0">
                <a:solidFill>
                  <a:schemeClr val="bg1">
                    <a:lumMod val="50000"/>
                  </a:schemeClr>
                </a:solidFill>
              </a:rPr>
              <a:t>https://www.census.gov/about/adrm/fsrdc/locations.html</a:t>
            </a:r>
            <a:endParaRPr lang="en-US" sz="2400" dirty="0"/>
          </a:p>
          <a:p>
            <a:endParaRPr lang="en-US" dirty="0"/>
          </a:p>
        </p:txBody>
      </p:sp>
    </p:spTree>
    <p:extLst>
      <p:ext uri="{BB962C8B-B14F-4D97-AF65-F5344CB8AC3E}">
        <p14:creationId xmlns:p14="http://schemas.microsoft.com/office/powerpoint/2010/main" val="10660340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9770" y="471013"/>
            <a:ext cx="6172200" cy="560414"/>
          </a:xfrm>
        </p:spPr>
        <p:txBody>
          <a:bodyPr>
            <a:noAutofit/>
          </a:bodyPr>
          <a:lstStyle/>
          <a:p>
            <a:pPr algn="l"/>
            <a:r>
              <a:rPr lang="en-US" sz="3600" dirty="0">
                <a:solidFill>
                  <a:schemeClr val="tx2"/>
                </a:solidFill>
              </a:rPr>
              <a:t>Comparison Table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85592210"/>
              </p:ext>
            </p:extLst>
          </p:nvPr>
        </p:nvGraphicFramePr>
        <p:xfrm>
          <a:off x="1382484" y="1299854"/>
          <a:ext cx="10145487" cy="4594860"/>
        </p:xfrm>
        <a:graphic>
          <a:graphicData uri="http://schemas.openxmlformats.org/drawingml/2006/table">
            <a:tbl>
              <a:tblPr firstRow="1" bandRow="1">
                <a:tableStyleId>{21E4AEA4-8DFA-4A89-87EB-49C32662AFE0}</a:tableStyleId>
              </a:tblPr>
              <a:tblGrid>
                <a:gridCol w="1637256">
                  <a:extLst>
                    <a:ext uri="{9D8B030D-6E8A-4147-A177-3AD203B41FA5}">
                      <a16:colId xmlns:a16="http://schemas.microsoft.com/office/drawing/2014/main" val="20000"/>
                    </a:ext>
                  </a:extLst>
                </a:gridCol>
                <a:gridCol w="1987689">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300199">
                  <a:extLst>
                    <a:ext uri="{9D8B030D-6E8A-4147-A177-3AD203B41FA5}">
                      <a16:colId xmlns:a16="http://schemas.microsoft.com/office/drawing/2014/main" val="20003"/>
                    </a:ext>
                  </a:extLst>
                </a:gridCol>
                <a:gridCol w="2042715">
                  <a:extLst>
                    <a:ext uri="{9D8B030D-6E8A-4147-A177-3AD203B41FA5}">
                      <a16:colId xmlns:a16="http://schemas.microsoft.com/office/drawing/2014/main" val="20004"/>
                    </a:ext>
                  </a:extLst>
                </a:gridCol>
                <a:gridCol w="1653628">
                  <a:extLst>
                    <a:ext uri="{9D8B030D-6E8A-4147-A177-3AD203B41FA5}">
                      <a16:colId xmlns:a16="http://schemas.microsoft.com/office/drawing/2014/main" val="3844111463"/>
                    </a:ext>
                  </a:extLst>
                </a:gridCol>
              </a:tblGrid>
              <a:tr h="480060">
                <a:tc>
                  <a:txBody>
                    <a:bodyPr/>
                    <a:lstStyle/>
                    <a:p>
                      <a:pPr algn="ctr"/>
                      <a:r>
                        <a:rPr lang="en-US" sz="1800" dirty="0"/>
                        <a:t>Tool</a:t>
                      </a:r>
                    </a:p>
                  </a:txBody>
                  <a:tcPr marL="68580" marR="68580" marT="34290" marB="34290" anchor="ctr"/>
                </a:tc>
                <a:tc>
                  <a:txBody>
                    <a:bodyPr/>
                    <a:lstStyle/>
                    <a:p>
                      <a:pPr algn="ctr"/>
                      <a:r>
                        <a:rPr lang="en-US" sz="1800" dirty="0"/>
                        <a:t>Decennial/</a:t>
                      </a:r>
                    </a:p>
                    <a:p>
                      <a:pPr algn="ctr"/>
                      <a:r>
                        <a:rPr lang="en-US" sz="1800" dirty="0"/>
                        <a:t>ACS</a:t>
                      </a:r>
                    </a:p>
                  </a:txBody>
                  <a:tcPr marL="68580" marR="68580" marT="34290" marB="34290" anchor="ctr"/>
                </a:tc>
                <a:tc>
                  <a:txBody>
                    <a:bodyPr/>
                    <a:lstStyle/>
                    <a:p>
                      <a:pPr algn="ctr"/>
                      <a:r>
                        <a:rPr lang="en-US" sz="1800" dirty="0"/>
                        <a:t>Aggregate/ Microdata</a:t>
                      </a:r>
                      <a:r>
                        <a:rPr lang="en-US" sz="1800" baseline="30000" dirty="0"/>
                        <a:t>1</a:t>
                      </a:r>
                      <a:endParaRPr lang="en-US" sz="1800" dirty="0"/>
                    </a:p>
                  </a:txBody>
                  <a:tcPr marL="68580" marR="68580" marT="34290" marB="34290" anchor="ctr"/>
                </a:tc>
                <a:tc>
                  <a:txBody>
                    <a:bodyPr/>
                    <a:lstStyle/>
                    <a:p>
                      <a:pPr algn="ctr"/>
                      <a:r>
                        <a:rPr lang="en-US" sz="1800" dirty="0"/>
                        <a:t>Current/</a:t>
                      </a:r>
                    </a:p>
                    <a:p>
                      <a:pPr algn="ctr"/>
                      <a:r>
                        <a:rPr lang="en-US" sz="1800" dirty="0"/>
                        <a:t>Historical</a:t>
                      </a:r>
                    </a:p>
                  </a:txBody>
                  <a:tcPr marL="68580" marR="68580" marT="34290" marB="34290" anchor="ctr"/>
                </a:tc>
                <a:tc>
                  <a:txBody>
                    <a:bodyPr/>
                    <a:lstStyle/>
                    <a:p>
                      <a:pPr algn="ctr"/>
                      <a:r>
                        <a:rPr lang="en-US" sz="1800" dirty="0"/>
                        <a:t>Ownership</a:t>
                      </a:r>
                    </a:p>
                  </a:txBody>
                  <a:tcPr marL="68580" marR="68580" marT="34290" marB="34290" anchor="ctr"/>
                </a:tc>
                <a:tc>
                  <a:txBody>
                    <a:bodyPr/>
                    <a:lstStyle/>
                    <a:p>
                      <a:pPr algn="ctr"/>
                      <a:r>
                        <a:rPr lang="en-US" sz="1800" dirty="0"/>
                        <a:t>Bulk Download</a:t>
                      </a:r>
                    </a:p>
                  </a:txBody>
                  <a:tcPr marL="68580" marR="68580" marT="34290" marB="34290" anchor="ctr"/>
                </a:tc>
                <a:extLst>
                  <a:ext uri="{0D108BD9-81ED-4DB2-BD59-A6C34878D82A}">
                    <a16:rowId xmlns:a16="http://schemas.microsoft.com/office/drawing/2014/main" val="10000"/>
                  </a:ext>
                </a:extLst>
              </a:tr>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hlinkClick r:id="rId3"/>
                        </a:rPr>
                        <a:t>data.census.gov</a:t>
                      </a:r>
                      <a:endParaRPr lang="en-US" sz="1800" kern="1200" baseline="30000" dirty="0">
                        <a:solidFill>
                          <a:schemeClr val="dk1"/>
                        </a:solidFill>
                        <a:effectLst/>
                        <a:latin typeface="+mn-lt"/>
                        <a:ea typeface="+mn-ea"/>
                        <a:cs typeface="+mn-cs"/>
                      </a:endParaRPr>
                    </a:p>
                  </a:txBody>
                  <a:tcPr marL="68580" marR="68580" marT="34290" marB="34290" anchor="ctr"/>
                </a:tc>
                <a:tc>
                  <a:txBody>
                    <a:bodyPr/>
                    <a:lstStyle/>
                    <a:p>
                      <a:pPr algn="ctr"/>
                      <a:r>
                        <a:rPr lang="en-US" sz="1800" dirty="0"/>
                        <a:t>Both + many more</a:t>
                      </a:r>
                    </a:p>
                  </a:txBody>
                  <a:tcPr marL="68580" marR="68580" marT="34290" marB="34290" anchor="ctr"/>
                </a:tc>
                <a:tc>
                  <a:txBody>
                    <a:bodyPr/>
                    <a:lstStyle/>
                    <a:p>
                      <a:pPr algn="ctr"/>
                      <a:r>
                        <a:rPr lang="en-US" sz="1800" dirty="0"/>
                        <a:t>Aggregate</a:t>
                      </a:r>
                    </a:p>
                  </a:txBody>
                  <a:tcPr marL="68580" marR="68580" marT="34290" marB="34290" anchor="ctr"/>
                </a:tc>
                <a:tc>
                  <a:txBody>
                    <a:bodyPr/>
                    <a:lstStyle/>
                    <a:p>
                      <a:pPr algn="ctr"/>
                      <a:r>
                        <a:rPr lang="en-US" sz="1800" dirty="0"/>
                        <a:t>Current</a:t>
                      </a:r>
                    </a:p>
                  </a:txBody>
                  <a:tcPr marL="68580" marR="68580" marT="34290" marB="34290" anchor="ctr"/>
                </a:tc>
                <a:tc>
                  <a:txBody>
                    <a:bodyPr/>
                    <a:lstStyle/>
                    <a:p>
                      <a:pPr algn="ctr"/>
                      <a:r>
                        <a:rPr lang="en-US" sz="1800" dirty="0"/>
                        <a:t>Government</a:t>
                      </a:r>
                    </a:p>
                  </a:txBody>
                  <a:tcPr marL="68580" marR="68580" marT="34290" marB="34290" anchor="ctr"/>
                </a:tc>
                <a:tc>
                  <a:txBody>
                    <a:bodyPr/>
                    <a:lstStyle/>
                    <a:p>
                      <a:pPr algn="ctr"/>
                      <a:r>
                        <a:rPr lang="en-US" sz="1800" dirty="0"/>
                        <a:t>(sort of)</a:t>
                      </a:r>
                    </a:p>
                  </a:txBody>
                  <a:tcPr marL="68580" marR="68580" marT="34290" marB="34290" anchor="ctr"/>
                </a:tc>
                <a:extLst>
                  <a:ext uri="{0D108BD9-81ED-4DB2-BD59-A6C34878D82A}">
                    <a16:rowId xmlns:a16="http://schemas.microsoft.com/office/drawing/2014/main" val="3787668203"/>
                  </a:ext>
                </a:extLst>
              </a:tr>
              <a:tr h="480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err="1">
                          <a:effectLst/>
                          <a:hlinkClick r:id="rId4"/>
                        </a:rPr>
                        <a:t>mdat</a:t>
                      </a:r>
                      <a:r>
                        <a:rPr lang="en-US" sz="1800" kern="1200" dirty="0">
                          <a:effectLst/>
                        </a:rPr>
                        <a:t> (</a:t>
                      </a:r>
                      <a:r>
                        <a:rPr lang="el-GR" sz="1800" kern="1200" dirty="0">
                          <a:effectLst/>
                        </a:rPr>
                        <a:t>β</a:t>
                      </a:r>
                      <a:r>
                        <a:rPr lang="en-US" sz="1800" kern="1200" dirty="0">
                          <a:effectLst/>
                        </a:rPr>
                        <a:t>)</a:t>
                      </a:r>
                      <a:endParaRPr lang="en-US" sz="1800" kern="1200" dirty="0">
                        <a:solidFill>
                          <a:schemeClr val="dk1"/>
                        </a:solidFill>
                        <a:effectLst/>
                        <a:latin typeface="+mn-lt"/>
                        <a:ea typeface="+mn-ea"/>
                        <a:cs typeface="+mn-cs"/>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Currently ACS &amp; CPS only</a:t>
                      </a:r>
                    </a:p>
                  </a:txBody>
                  <a:tcPr marL="68580" marR="68580" marT="34290" marB="34290" anchor="ctr"/>
                </a:tc>
                <a:tc>
                  <a:txBody>
                    <a:bodyPr/>
                    <a:lstStyle/>
                    <a:p>
                      <a:pPr algn="ctr"/>
                      <a:r>
                        <a:rPr lang="en-US" sz="1800" dirty="0"/>
                        <a:t>Microdata</a:t>
                      </a:r>
                    </a:p>
                  </a:txBody>
                  <a:tcPr marL="68580" marR="68580" marT="34290" marB="34290" anchor="ctr"/>
                </a:tc>
                <a:tc>
                  <a:txBody>
                    <a:bodyPr/>
                    <a:lstStyle/>
                    <a:p>
                      <a:pPr algn="ctr"/>
                      <a:r>
                        <a:rPr lang="en-US" sz="1800" dirty="0"/>
                        <a:t>Some of both</a:t>
                      </a:r>
                    </a:p>
                  </a:txBody>
                  <a:tcPr marL="68580" marR="68580" marT="34290" marB="34290" anchor="ctr"/>
                </a:tc>
                <a:tc>
                  <a:txBody>
                    <a:bodyPr/>
                    <a:lstStyle/>
                    <a:p>
                      <a:pPr algn="ctr"/>
                      <a:r>
                        <a:rPr lang="en-US" sz="1800" dirty="0"/>
                        <a:t>Government</a:t>
                      </a:r>
                    </a:p>
                  </a:txBody>
                  <a:tcPr marL="68580" marR="68580" marT="34290" marB="34290" anchor="ctr"/>
                </a:tc>
                <a:tc>
                  <a:txBody>
                    <a:bodyPr/>
                    <a:lstStyle/>
                    <a:p>
                      <a:pPr algn="ctr"/>
                      <a:r>
                        <a:rPr lang="en-US" sz="1800" dirty="0"/>
                        <a:t>No</a:t>
                      </a:r>
                    </a:p>
                  </a:txBody>
                  <a:tcPr marL="68580" marR="68580" marT="34290" marB="34290" anchor="ctr"/>
                </a:tc>
                <a:extLst>
                  <a:ext uri="{0D108BD9-81ED-4DB2-BD59-A6C34878D82A}">
                    <a16:rowId xmlns:a16="http://schemas.microsoft.com/office/drawing/2014/main" val="3504073696"/>
                  </a:ext>
                </a:extLst>
              </a:tr>
              <a:tr h="480060">
                <a:tc>
                  <a:txBody>
                    <a:bodyPr/>
                    <a:lstStyle/>
                    <a:p>
                      <a:r>
                        <a:rPr lang="en-US" sz="1800" dirty="0">
                          <a:hlinkClick r:id="rId5"/>
                        </a:rPr>
                        <a:t>Federal Statistical RDCs</a:t>
                      </a:r>
                      <a:r>
                        <a:rPr lang="en-US" sz="1800" baseline="30000" dirty="0"/>
                        <a:t>2</a:t>
                      </a:r>
                      <a:endParaRPr lang="en-US" sz="1800" dirty="0"/>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Both + many more</a:t>
                      </a:r>
                    </a:p>
                  </a:txBody>
                  <a:tcPr marL="68580" marR="68580" marT="34290" marB="34290" anchor="ctr"/>
                </a:tc>
                <a:tc>
                  <a:txBody>
                    <a:bodyPr/>
                    <a:lstStyle/>
                    <a:p>
                      <a:pPr algn="ctr"/>
                      <a:r>
                        <a:rPr lang="en-US" sz="1800" dirty="0" err="1"/>
                        <a:t>Microdata</a:t>
                      </a:r>
                      <a:endParaRPr lang="en-US" sz="1800" dirty="0"/>
                    </a:p>
                  </a:txBody>
                  <a:tcPr marL="68580" marR="68580" marT="34290" marB="34290" anchor="ctr"/>
                </a:tc>
                <a:tc>
                  <a:txBody>
                    <a:bodyPr/>
                    <a:lstStyle/>
                    <a:p>
                      <a:pPr algn="ctr"/>
                      <a:r>
                        <a:rPr lang="en-US" sz="1800" dirty="0"/>
                        <a:t>Both</a:t>
                      </a:r>
                    </a:p>
                  </a:txBody>
                  <a:tcPr marL="68580" marR="68580" marT="34290" marB="34290" anchor="ctr"/>
                </a:tc>
                <a:tc>
                  <a:txBody>
                    <a:bodyPr/>
                    <a:lstStyle/>
                    <a:p>
                      <a:pPr algn="ctr"/>
                      <a:r>
                        <a:rPr lang="en-US" sz="1800" dirty="0"/>
                        <a:t>Government</a:t>
                      </a:r>
                    </a:p>
                  </a:txBody>
                  <a:tcPr marL="68580" marR="68580" marT="34290" marB="34290" anchor="ctr"/>
                </a:tc>
                <a:tc>
                  <a:txBody>
                    <a:bodyPr/>
                    <a:lstStyle/>
                    <a:p>
                      <a:pPr algn="ctr"/>
                      <a:r>
                        <a:rPr lang="en-US" sz="1800" dirty="0"/>
                        <a:t>No</a:t>
                      </a:r>
                    </a:p>
                  </a:txBody>
                  <a:tcPr marL="68580" marR="68580" marT="34290" marB="34290" anchor="ctr"/>
                </a:tc>
                <a:extLst>
                  <a:ext uri="{0D108BD9-81ED-4DB2-BD59-A6C34878D82A}">
                    <a16:rowId xmlns:a16="http://schemas.microsoft.com/office/drawing/2014/main" val="2234659738"/>
                  </a:ext>
                </a:extLst>
              </a:tr>
              <a:tr h="48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hlinkClick r:id="rId6"/>
                        </a:rPr>
                        <a:t>IPUMS USA</a:t>
                      </a:r>
                      <a:endParaRPr lang="en-US" sz="1800" kern="1200" dirty="0">
                        <a:solidFill>
                          <a:schemeClr val="dk1"/>
                        </a:solidFill>
                        <a:effectLst/>
                        <a:latin typeface="+mn-lt"/>
                        <a:ea typeface="+mn-ea"/>
                        <a:cs typeface="+mn-cs"/>
                      </a:endParaRPr>
                    </a:p>
                  </a:txBody>
                  <a:tcPr marL="68580" marR="68580" marT="34290" marB="34290" anchor="ctr"/>
                </a:tc>
                <a:tc>
                  <a:txBody>
                    <a:bodyPr/>
                    <a:lstStyle/>
                    <a:p>
                      <a:pPr algn="ctr"/>
                      <a:r>
                        <a:rPr lang="en-US" sz="1800" dirty="0"/>
                        <a:t>Both</a:t>
                      </a:r>
                    </a:p>
                  </a:txBody>
                  <a:tcPr marL="68580" marR="68580" marT="34290" marB="34290" anchor="ctr"/>
                </a:tc>
                <a:tc>
                  <a:txBody>
                    <a:bodyPr/>
                    <a:lstStyle/>
                    <a:p>
                      <a:pPr algn="ctr"/>
                      <a:r>
                        <a:rPr lang="en-US" sz="1800" dirty="0" err="1"/>
                        <a:t>Microdata</a:t>
                      </a:r>
                      <a:endParaRPr lang="en-US" sz="1800" dirty="0"/>
                    </a:p>
                  </a:txBody>
                  <a:tcPr marL="68580" marR="68580" marT="34290" marB="34290" anchor="ctr"/>
                </a:tc>
                <a:tc>
                  <a:txBody>
                    <a:bodyPr/>
                    <a:lstStyle/>
                    <a:p>
                      <a:pPr algn="ctr"/>
                      <a:r>
                        <a:rPr lang="en-US" sz="1800" dirty="0"/>
                        <a:t>Both</a:t>
                      </a:r>
                    </a:p>
                  </a:txBody>
                  <a:tcPr marL="68580" marR="68580" marT="34290" marB="34290" anchor="ctr"/>
                </a:tc>
                <a:tc>
                  <a:txBody>
                    <a:bodyPr/>
                    <a:lstStyle/>
                    <a:p>
                      <a:pPr algn="ctr"/>
                      <a:r>
                        <a:rPr lang="en-US" sz="1800" dirty="0"/>
                        <a:t>Non-profit</a:t>
                      </a:r>
                    </a:p>
                  </a:txBody>
                  <a:tcPr marL="68580" marR="68580" marT="34290" marB="34290" anchor="ctr"/>
                </a:tc>
                <a:tc>
                  <a:txBody>
                    <a:bodyPr/>
                    <a:lstStyle/>
                    <a:p>
                      <a:pPr algn="ctr"/>
                      <a:r>
                        <a:rPr lang="en-US" sz="1800" dirty="0"/>
                        <a:t>Yes</a:t>
                      </a:r>
                    </a:p>
                  </a:txBody>
                  <a:tcPr marL="68580" marR="68580" marT="34290" marB="34290" anchor="ctr"/>
                </a:tc>
                <a:extLst>
                  <a:ext uri="{0D108BD9-81ED-4DB2-BD59-A6C34878D82A}">
                    <a16:rowId xmlns:a16="http://schemas.microsoft.com/office/drawing/2014/main" val="3280064634"/>
                  </a:ext>
                </a:extLst>
              </a:tr>
              <a:tr h="278130">
                <a:tc>
                  <a:txBody>
                    <a:bodyPr/>
                    <a:lstStyle/>
                    <a:p>
                      <a:r>
                        <a:rPr lang="en-US" sz="1800" kern="1200" dirty="0">
                          <a:effectLst/>
                          <a:hlinkClick r:id="rId7"/>
                        </a:rPr>
                        <a:t>NHGIS</a:t>
                      </a:r>
                      <a:endParaRPr lang="en-US" sz="1800" dirty="0"/>
                    </a:p>
                  </a:txBody>
                  <a:tcPr marL="68580" marR="68580" marT="34290" marB="34290" anchor="ctr"/>
                </a:tc>
                <a:tc>
                  <a:txBody>
                    <a:bodyPr/>
                    <a:lstStyle/>
                    <a:p>
                      <a:pPr algn="ctr"/>
                      <a:r>
                        <a:rPr lang="en-US" sz="1800" dirty="0"/>
                        <a:t>Both</a:t>
                      </a:r>
                    </a:p>
                  </a:txBody>
                  <a:tcPr marL="68580" marR="68580" marT="34290" marB="34290" anchor="ctr"/>
                </a:tc>
                <a:tc>
                  <a:txBody>
                    <a:bodyPr/>
                    <a:lstStyle/>
                    <a:p>
                      <a:pPr algn="ctr"/>
                      <a:r>
                        <a:rPr lang="en-US" sz="1800" dirty="0"/>
                        <a:t>Aggregate</a:t>
                      </a:r>
                    </a:p>
                  </a:txBody>
                  <a:tcPr marL="68580" marR="68580" marT="34290" marB="34290" anchor="ctr"/>
                </a:tc>
                <a:tc>
                  <a:txBody>
                    <a:bodyPr/>
                    <a:lstStyle/>
                    <a:p>
                      <a:pPr algn="ctr"/>
                      <a:r>
                        <a:rPr lang="en-US" sz="1800" dirty="0"/>
                        <a:t>Both</a:t>
                      </a:r>
                    </a:p>
                  </a:txBody>
                  <a:tcPr marL="68580" marR="68580" marT="34290" marB="34290" anchor="ctr"/>
                </a:tc>
                <a:tc>
                  <a:txBody>
                    <a:bodyPr/>
                    <a:lstStyle/>
                    <a:p>
                      <a:pPr algn="ctr"/>
                      <a:r>
                        <a:rPr lang="en-US" sz="1800" dirty="0"/>
                        <a:t>Non-profit</a:t>
                      </a:r>
                    </a:p>
                  </a:txBody>
                  <a:tcPr marL="68580" marR="68580" marT="34290" marB="34290" anchor="ctr"/>
                </a:tc>
                <a:tc>
                  <a:txBody>
                    <a:bodyPr/>
                    <a:lstStyle/>
                    <a:p>
                      <a:pPr algn="ctr"/>
                      <a:r>
                        <a:rPr lang="en-US" sz="1800" dirty="0"/>
                        <a:t>Yes</a:t>
                      </a:r>
                    </a:p>
                  </a:txBody>
                  <a:tcPr marL="68580" marR="68580" marT="34290" marB="34290" anchor="ctr"/>
                </a:tc>
                <a:extLst>
                  <a:ext uri="{0D108BD9-81ED-4DB2-BD59-A6C34878D82A}">
                    <a16:rowId xmlns:a16="http://schemas.microsoft.com/office/drawing/2014/main" val="10002"/>
                  </a:ext>
                </a:extLst>
              </a:tr>
              <a:tr h="278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hlinkClick r:id="rId8"/>
                        </a:rPr>
                        <a:t>Social</a:t>
                      </a:r>
                      <a:r>
                        <a:rPr lang="en-US" sz="1800" baseline="0" dirty="0">
                          <a:hlinkClick r:id="rId8"/>
                        </a:rPr>
                        <a:t> Explorer</a:t>
                      </a:r>
                      <a:endParaRPr lang="en-US" sz="1800" dirty="0"/>
                    </a:p>
                  </a:txBody>
                  <a:tcPr marL="68580" marR="68580" marT="34290" marB="34290" anchor="ctr"/>
                </a:tc>
                <a:tc>
                  <a:txBody>
                    <a:bodyPr/>
                    <a:lstStyle/>
                    <a:p>
                      <a:pPr algn="ctr"/>
                      <a:r>
                        <a:rPr lang="en-US" sz="1800" dirty="0"/>
                        <a:t>Both + much more</a:t>
                      </a:r>
                    </a:p>
                  </a:txBody>
                  <a:tcPr marL="68580" marR="68580" marT="34290" marB="34290" anchor="ctr"/>
                </a:tc>
                <a:tc>
                  <a:txBody>
                    <a:bodyPr/>
                    <a:lstStyle/>
                    <a:p>
                      <a:pPr algn="ctr"/>
                      <a:r>
                        <a:rPr lang="en-US" sz="1800" dirty="0"/>
                        <a:t>Aggregate</a:t>
                      </a:r>
                    </a:p>
                  </a:txBody>
                  <a:tcPr marL="68580" marR="68580" marT="34290" marB="34290" anchor="ctr"/>
                </a:tc>
                <a:tc>
                  <a:txBody>
                    <a:bodyPr/>
                    <a:lstStyle/>
                    <a:p>
                      <a:pPr algn="ctr"/>
                      <a:r>
                        <a:rPr lang="en-US" sz="1800" dirty="0"/>
                        <a:t>Both</a:t>
                      </a:r>
                    </a:p>
                  </a:txBody>
                  <a:tcPr marL="68580" marR="68580" marT="34290" marB="34290" anchor="ctr"/>
                </a:tc>
                <a:tc>
                  <a:txBody>
                    <a:bodyPr/>
                    <a:lstStyle/>
                    <a:p>
                      <a:pPr algn="ctr"/>
                      <a:r>
                        <a:rPr lang="en-US" sz="1800" dirty="0"/>
                        <a:t>Commercial</a:t>
                      </a:r>
                    </a:p>
                  </a:txBody>
                  <a:tcPr marL="68580" marR="68580" marT="34290" marB="34290" anchor="ctr"/>
                </a:tc>
                <a:tc>
                  <a:txBody>
                    <a:bodyPr/>
                    <a:lstStyle/>
                    <a:p>
                      <a:pPr algn="ctr"/>
                      <a:r>
                        <a:rPr lang="en-US" sz="1800" dirty="0"/>
                        <a:t>Yes</a:t>
                      </a:r>
                    </a:p>
                  </a:txBody>
                  <a:tcPr marL="68580" marR="68580" marT="34290" marB="34290" anchor="ctr"/>
                </a:tc>
                <a:extLst>
                  <a:ext uri="{0D108BD9-81ED-4DB2-BD59-A6C34878D82A}">
                    <a16:rowId xmlns:a16="http://schemas.microsoft.com/office/drawing/2014/main" val="489090064"/>
                  </a:ext>
                </a:extLst>
              </a:tr>
              <a:tr h="480060">
                <a:tc>
                  <a:txBody>
                    <a:bodyPr/>
                    <a:lstStyle/>
                    <a:p>
                      <a:r>
                        <a:rPr lang="en-US" sz="1800" dirty="0">
                          <a:hlinkClick r:id="rId9"/>
                        </a:rPr>
                        <a:t>Terra</a:t>
                      </a:r>
                      <a:endParaRPr lang="en-US" sz="1800" dirty="0"/>
                    </a:p>
                  </a:txBody>
                  <a:tcPr marL="68580" marR="68580" marT="34290" marB="34290" anchor="ctr"/>
                </a:tc>
                <a:tc>
                  <a:txBody>
                    <a:bodyPr/>
                    <a:lstStyle/>
                    <a:p>
                      <a:pPr algn="ctr"/>
                      <a:r>
                        <a:rPr lang="en-US" sz="1800" dirty="0"/>
                        <a:t>Both</a:t>
                      </a:r>
                      <a:r>
                        <a:rPr lang="en-US" sz="1800" baseline="30000" dirty="0"/>
                        <a:t> </a:t>
                      </a:r>
                      <a:r>
                        <a:rPr lang="en-US" sz="1800" dirty="0"/>
                        <a:t>+ international, &amp; environmental</a:t>
                      </a:r>
                    </a:p>
                  </a:txBody>
                  <a:tcPr marL="68580" marR="68580" marT="34290" marB="34290" anchor="ctr"/>
                </a:tc>
                <a:tc>
                  <a:txBody>
                    <a:bodyPr/>
                    <a:lstStyle/>
                    <a:p>
                      <a:pPr algn="ctr"/>
                      <a:r>
                        <a:rPr lang="en-US" sz="1800" dirty="0"/>
                        <a:t>Both</a:t>
                      </a:r>
                    </a:p>
                  </a:txBody>
                  <a:tcPr marL="68580" marR="68580" marT="34290" marB="34290" anchor="ctr"/>
                </a:tc>
                <a:tc>
                  <a:txBody>
                    <a:bodyPr/>
                    <a:lstStyle/>
                    <a:p>
                      <a:pPr algn="ctr"/>
                      <a:r>
                        <a:rPr lang="en-US" sz="1800" dirty="0"/>
                        <a:t>Both</a:t>
                      </a:r>
                    </a:p>
                  </a:txBody>
                  <a:tcPr marL="68580" marR="68580" marT="34290" marB="34290" anchor="ctr"/>
                </a:tc>
                <a:tc>
                  <a:txBody>
                    <a:bodyPr/>
                    <a:lstStyle/>
                    <a:p>
                      <a:pPr algn="ctr"/>
                      <a:r>
                        <a:rPr lang="en-US" sz="1800" dirty="0"/>
                        <a:t>Non-profit</a:t>
                      </a:r>
                    </a:p>
                  </a:txBody>
                  <a:tcPr marL="68580" marR="68580" marT="34290" marB="34290" anchor="ctr"/>
                </a:tc>
                <a:tc>
                  <a:txBody>
                    <a:bodyPr/>
                    <a:lstStyle/>
                    <a:p>
                      <a:pPr algn="ctr"/>
                      <a:r>
                        <a:rPr lang="en-US" sz="1800" dirty="0"/>
                        <a:t>Yes</a:t>
                      </a:r>
                    </a:p>
                  </a:txBody>
                  <a:tcPr marL="68580" marR="68580" marT="34290" marB="34290" anchor="ctr"/>
                </a:tc>
                <a:extLst>
                  <a:ext uri="{0D108BD9-81ED-4DB2-BD59-A6C34878D82A}">
                    <a16:rowId xmlns:a16="http://schemas.microsoft.com/office/drawing/2014/main" val="10006"/>
                  </a:ext>
                </a:extLst>
              </a:tr>
            </a:tbl>
          </a:graphicData>
        </a:graphic>
      </p:graphicFrame>
      <p:sp>
        <p:nvSpPr>
          <p:cNvPr id="7" name="TextBox 6"/>
          <p:cNvSpPr txBox="1"/>
          <p:nvPr/>
        </p:nvSpPr>
        <p:spPr>
          <a:xfrm>
            <a:off x="5148942" y="6163141"/>
            <a:ext cx="2121093" cy="369332"/>
          </a:xfrm>
          <a:prstGeom prst="rect">
            <a:avLst/>
          </a:prstGeom>
          <a:noFill/>
        </p:spPr>
        <p:txBody>
          <a:bodyPr wrap="none" rtlCol="0">
            <a:spAutoFit/>
          </a:bodyPr>
          <a:lstStyle/>
          <a:p>
            <a:r>
              <a:rPr lang="en-US" i="1" dirty="0">
                <a:latin typeface="Arial" panose="020B0604020202020204" pitchFamily="34" charset="0"/>
                <a:cs typeface="Arial" panose="020B0604020202020204" pitchFamily="34" charset="0"/>
              </a:rPr>
              <a:t>(Notes on slide 45)</a:t>
            </a:r>
          </a:p>
        </p:txBody>
      </p:sp>
      <p:sp>
        <p:nvSpPr>
          <p:cNvPr id="2" name="Slide Number Placeholder 1">
            <a:extLst>
              <a:ext uri="{FF2B5EF4-FFF2-40B4-BE49-F238E27FC236}">
                <a16:creationId xmlns:a16="http://schemas.microsoft.com/office/drawing/2014/main" id="{16432A13-F6CE-4854-AF72-577DB0715C08}"/>
              </a:ext>
            </a:extLst>
          </p:cNvPr>
          <p:cNvSpPr>
            <a:spLocks noGrp="1"/>
          </p:cNvSpPr>
          <p:nvPr>
            <p:ph type="sldNum" sz="quarter" idx="12"/>
          </p:nvPr>
        </p:nvSpPr>
        <p:spPr/>
        <p:txBody>
          <a:bodyPr/>
          <a:lstStyle/>
          <a:p>
            <a:fld id="{D19EC4EA-2C77-4098-AB9F-2CCA2BFAD9A6}" type="slidenum">
              <a:rPr lang="en-US" smtClean="0"/>
              <a:t>44</a:t>
            </a:fld>
            <a:endParaRPr lang="en-US"/>
          </a:p>
        </p:txBody>
      </p:sp>
    </p:spTree>
    <p:extLst>
      <p:ext uri="{BB962C8B-B14F-4D97-AF65-F5344CB8AC3E}">
        <p14:creationId xmlns:p14="http://schemas.microsoft.com/office/powerpoint/2010/main" val="7823142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04536107"/>
              </p:ext>
            </p:extLst>
          </p:nvPr>
        </p:nvGraphicFramePr>
        <p:xfrm>
          <a:off x="907141" y="800816"/>
          <a:ext cx="10377716" cy="5349240"/>
        </p:xfrm>
        <a:graphic>
          <a:graphicData uri="http://schemas.openxmlformats.org/drawingml/2006/table">
            <a:tbl>
              <a:tblPr firstRow="1" bandRow="1">
                <a:tableStyleId>{21E4AEA4-8DFA-4A89-87EB-49C32662AFE0}</a:tableStyleId>
              </a:tblPr>
              <a:tblGrid>
                <a:gridCol w="1663734">
                  <a:extLst>
                    <a:ext uri="{9D8B030D-6E8A-4147-A177-3AD203B41FA5}">
                      <a16:colId xmlns:a16="http://schemas.microsoft.com/office/drawing/2014/main" val="20000"/>
                    </a:ext>
                  </a:extLst>
                </a:gridCol>
                <a:gridCol w="1687632">
                  <a:extLst>
                    <a:ext uri="{9D8B030D-6E8A-4147-A177-3AD203B41FA5}">
                      <a16:colId xmlns:a16="http://schemas.microsoft.com/office/drawing/2014/main" val="20001"/>
                    </a:ext>
                  </a:extLst>
                </a:gridCol>
                <a:gridCol w="1873734">
                  <a:extLst>
                    <a:ext uri="{9D8B030D-6E8A-4147-A177-3AD203B41FA5}">
                      <a16:colId xmlns:a16="http://schemas.microsoft.com/office/drawing/2014/main" val="20002"/>
                    </a:ext>
                  </a:extLst>
                </a:gridCol>
                <a:gridCol w="1970118">
                  <a:extLst>
                    <a:ext uri="{9D8B030D-6E8A-4147-A177-3AD203B41FA5}">
                      <a16:colId xmlns:a16="http://schemas.microsoft.com/office/drawing/2014/main" val="20003"/>
                    </a:ext>
                  </a:extLst>
                </a:gridCol>
                <a:gridCol w="1591249">
                  <a:extLst>
                    <a:ext uri="{9D8B030D-6E8A-4147-A177-3AD203B41FA5}">
                      <a16:colId xmlns:a16="http://schemas.microsoft.com/office/drawing/2014/main" val="20004"/>
                    </a:ext>
                  </a:extLst>
                </a:gridCol>
                <a:gridCol w="1591249">
                  <a:extLst>
                    <a:ext uri="{9D8B030D-6E8A-4147-A177-3AD203B41FA5}">
                      <a16:colId xmlns:a16="http://schemas.microsoft.com/office/drawing/2014/main" val="1661187381"/>
                    </a:ext>
                  </a:extLst>
                </a:gridCol>
              </a:tblGrid>
              <a:tr h="480060">
                <a:tc>
                  <a:txBody>
                    <a:bodyPr/>
                    <a:lstStyle/>
                    <a:p>
                      <a:pPr algn="ctr"/>
                      <a:r>
                        <a:rPr lang="en-US" sz="1800" dirty="0"/>
                        <a:t>Tools</a:t>
                      </a:r>
                    </a:p>
                  </a:txBody>
                  <a:tcPr marL="68580" marR="68580" marT="34290" marB="34290" anchor="ctr"/>
                </a:tc>
                <a:tc>
                  <a:txBody>
                    <a:bodyPr/>
                    <a:lstStyle/>
                    <a:p>
                      <a:pPr algn="ctr"/>
                      <a:r>
                        <a:rPr lang="en-US" sz="1800" dirty="0"/>
                        <a:t>Tables/Maps</a:t>
                      </a:r>
                    </a:p>
                  </a:txBody>
                  <a:tcPr marL="68580" marR="68580" marT="34290" marB="34290" anchor="ctr"/>
                </a:tc>
                <a:tc>
                  <a:txBody>
                    <a:bodyPr/>
                    <a:lstStyle/>
                    <a:p>
                      <a:pPr algn="ctr"/>
                      <a:r>
                        <a:rPr lang="en-US" sz="1800" dirty="0"/>
                        <a:t>Online?</a:t>
                      </a:r>
                    </a:p>
                  </a:txBody>
                  <a:tcPr marL="68580" marR="68580" marT="34290" marB="34290" anchor="ctr"/>
                </a:tc>
                <a:tc>
                  <a:txBody>
                    <a:bodyPr/>
                    <a:lstStyle/>
                    <a:p>
                      <a:pPr algn="ctr"/>
                      <a:r>
                        <a:rPr lang="en-US" sz="1800" dirty="0"/>
                        <a:t>Register?</a:t>
                      </a:r>
                    </a:p>
                  </a:txBody>
                  <a:tcPr marL="68580" marR="68580" marT="34290" marB="34290" anchor="ctr"/>
                </a:tc>
                <a:tc>
                  <a:txBody>
                    <a:bodyPr/>
                    <a:lstStyle/>
                    <a:p>
                      <a:pPr algn="ctr"/>
                      <a:r>
                        <a:rPr lang="en-US" sz="1800" dirty="0"/>
                        <a:t>Application Time</a:t>
                      </a:r>
                    </a:p>
                  </a:txBody>
                  <a:tcPr marL="68580" marR="68580" marT="34290" marB="34290" anchor="ctr"/>
                </a:tc>
                <a:tc>
                  <a:txBody>
                    <a:bodyPr/>
                    <a:lstStyle/>
                    <a:p>
                      <a:pPr algn="ctr"/>
                      <a:r>
                        <a:rPr lang="en-US" sz="1800" dirty="0"/>
                        <a:t>Cost</a:t>
                      </a:r>
                    </a:p>
                  </a:txBody>
                  <a:tcPr marL="68580" marR="68580" marT="34290" marB="34290" anchor="ctr"/>
                </a:tc>
                <a:extLst>
                  <a:ext uri="{0D108BD9-81ED-4DB2-BD59-A6C34878D82A}">
                    <a16:rowId xmlns:a16="http://schemas.microsoft.com/office/drawing/2014/main" val="10000"/>
                  </a:ext>
                </a:extLst>
              </a:tr>
              <a:tr h="48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hlinkClick r:id="rId3"/>
                        </a:rPr>
                        <a:t>data.census.gov</a:t>
                      </a:r>
                      <a:endParaRPr lang="en-US" sz="1800" kern="1200" baseline="30000" dirty="0">
                        <a:solidFill>
                          <a:schemeClr val="dk1"/>
                        </a:solidFill>
                        <a:effectLst/>
                        <a:latin typeface="+mn-lt"/>
                        <a:ea typeface="+mn-ea"/>
                        <a:cs typeface="+mn-cs"/>
                      </a:endParaRPr>
                    </a:p>
                  </a:txBody>
                  <a:tcPr marL="68580" marR="68580" marT="34290" marB="34290" anchor="ctr"/>
                </a:tc>
                <a:tc>
                  <a:txBody>
                    <a:bodyPr/>
                    <a:lstStyle/>
                    <a:p>
                      <a:pPr algn="ctr"/>
                      <a:r>
                        <a:rPr lang="en-US" sz="1800" dirty="0"/>
                        <a:t>Both but only </a:t>
                      </a:r>
                      <a:r>
                        <a:rPr lang="en-US" sz="1800" i="1" dirty="0"/>
                        <a:t>reference</a:t>
                      </a:r>
                      <a:r>
                        <a:rPr lang="en-US" sz="1800" dirty="0"/>
                        <a:t> maps</a:t>
                      </a:r>
                    </a:p>
                  </a:txBody>
                  <a:tcPr marL="68580" marR="68580" marT="34290" marB="34290" anchor="ctr"/>
                </a:tc>
                <a:tc>
                  <a:txBody>
                    <a:bodyPr/>
                    <a:lstStyle/>
                    <a:p>
                      <a:pPr algn="ctr"/>
                      <a:r>
                        <a:rPr lang="en-US" sz="1800" dirty="0"/>
                        <a:t>Yes </a:t>
                      </a:r>
                    </a:p>
                  </a:txBody>
                  <a:tcPr marL="68580" marR="68580" marT="34290" marB="34290" anchor="ctr"/>
                </a:tc>
                <a:tc>
                  <a:txBody>
                    <a:bodyPr/>
                    <a:lstStyle/>
                    <a:p>
                      <a:pPr algn="ctr"/>
                      <a:r>
                        <a:rPr lang="en-US" sz="1800" dirty="0"/>
                        <a:t>No</a:t>
                      </a:r>
                    </a:p>
                  </a:txBody>
                  <a:tcPr marL="68580" marR="68580" marT="34290" marB="34290" anchor="ctr"/>
                </a:tc>
                <a:tc>
                  <a:txBody>
                    <a:bodyPr/>
                    <a:lstStyle/>
                    <a:p>
                      <a:pPr algn="ctr"/>
                      <a:r>
                        <a:rPr lang="en-US" sz="1800" dirty="0"/>
                        <a:t>N/A</a:t>
                      </a:r>
                    </a:p>
                  </a:txBody>
                  <a:tcPr marL="68580" marR="68580" marT="34290" marB="34290" anchor="ctr"/>
                </a:tc>
                <a:tc>
                  <a:txBody>
                    <a:bodyPr/>
                    <a:lstStyle/>
                    <a:p>
                      <a:pPr algn="ctr"/>
                      <a:r>
                        <a:rPr lang="en-US" sz="1800" dirty="0"/>
                        <a:t>Free</a:t>
                      </a:r>
                    </a:p>
                  </a:txBody>
                  <a:tcPr marL="68580" marR="68580" marT="34290" marB="34290" anchor="ctr"/>
                </a:tc>
                <a:extLst>
                  <a:ext uri="{0D108BD9-81ED-4DB2-BD59-A6C34878D82A}">
                    <a16:rowId xmlns:a16="http://schemas.microsoft.com/office/drawing/2014/main" val="157556419"/>
                  </a:ext>
                </a:extLst>
              </a:tr>
              <a:tr h="48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err="1">
                          <a:effectLst/>
                          <a:hlinkClick r:id="rId4"/>
                        </a:rPr>
                        <a:t>mdat</a:t>
                      </a:r>
                      <a:endParaRPr lang="en-US" sz="1800" kern="1200" dirty="0">
                        <a:solidFill>
                          <a:schemeClr val="dk1"/>
                        </a:solidFill>
                        <a:effectLst/>
                        <a:latin typeface="+mn-lt"/>
                        <a:ea typeface="+mn-ea"/>
                        <a:cs typeface="+mn-cs"/>
                      </a:endParaRPr>
                    </a:p>
                  </a:txBody>
                  <a:tcPr marL="68580" marR="68580" marT="34290" marB="34290" anchor="ctr"/>
                </a:tc>
                <a:tc>
                  <a:txBody>
                    <a:bodyPr/>
                    <a:lstStyle/>
                    <a:p>
                      <a:pPr algn="ctr"/>
                      <a:r>
                        <a:rPr lang="en-US" sz="1800" dirty="0"/>
                        <a:t>Tables</a:t>
                      </a:r>
                    </a:p>
                  </a:txBody>
                  <a:tcPr marL="68580" marR="68580" marT="34290" marB="34290" anchor="ctr"/>
                </a:tc>
                <a:tc>
                  <a:txBody>
                    <a:bodyPr/>
                    <a:lstStyle/>
                    <a:p>
                      <a:pPr algn="ctr"/>
                      <a:r>
                        <a:rPr lang="en-US" sz="1800" dirty="0"/>
                        <a:t>Yes</a:t>
                      </a:r>
                    </a:p>
                  </a:txBody>
                  <a:tcPr marL="68580" marR="68580" marT="34290" marB="34290" anchor="ctr"/>
                </a:tc>
                <a:tc>
                  <a:txBody>
                    <a:bodyPr/>
                    <a:lstStyle/>
                    <a:p>
                      <a:pPr algn="ctr"/>
                      <a:r>
                        <a:rPr lang="en-US" sz="1800" dirty="0"/>
                        <a:t>No</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N/A</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Free</a:t>
                      </a:r>
                    </a:p>
                  </a:txBody>
                  <a:tcPr marL="68580" marR="68580" marT="34290" marB="34290" anchor="ctr"/>
                </a:tc>
                <a:extLst>
                  <a:ext uri="{0D108BD9-81ED-4DB2-BD59-A6C34878D82A}">
                    <a16:rowId xmlns:a16="http://schemas.microsoft.com/office/drawing/2014/main" val="3701511565"/>
                  </a:ext>
                </a:extLst>
              </a:tr>
              <a:tr h="480060">
                <a:tc>
                  <a:txBody>
                    <a:bodyPr/>
                    <a:lstStyle/>
                    <a:p>
                      <a:pPr algn="l"/>
                      <a:r>
                        <a:rPr lang="en-US" sz="1800" dirty="0">
                          <a:hlinkClick r:id="rId5"/>
                        </a:rPr>
                        <a:t>Federal Statistical RDCs</a:t>
                      </a:r>
                      <a:r>
                        <a:rPr lang="en-US" sz="1800" baseline="30000" dirty="0"/>
                        <a:t>2</a:t>
                      </a:r>
                      <a:endParaRPr lang="en-US" sz="1800" dirty="0"/>
                    </a:p>
                  </a:txBody>
                  <a:tcPr marL="68580" marR="68580" marT="34290" marB="34290" anchor="ctr"/>
                </a:tc>
                <a:tc>
                  <a:txBody>
                    <a:bodyPr/>
                    <a:lstStyle/>
                    <a:p>
                      <a:pPr algn="ctr"/>
                      <a:r>
                        <a:rPr lang="en-US" sz="1800" dirty="0"/>
                        <a:t>Tables</a:t>
                      </a:r>
                    </a:p>
                  </a:txBody>
                  <a:tcPr marL="68580" marR="68580" marT="34290" marB="34290" anchor="ctr"/>
                </a:tc>
                <a:tc>
                  <a:txBody>
                    <a:bodyPr/>
                    <a:lstStyle/>
                    <a:p>
                      <a:pPr algn="ctr"/>
                      <a:r>
                        <a:rPr lang="en-US" sz="1800" dirty="0"/>
                        <a:t>No</a:t>
                      </a:r>
                    </a:p>
                  </a:txBody>
                  <a:tcPr marL="68580" marR="68580" marT="34290" marB="34290" anchor="ctr"/>
                </a:tc>
                <a:tc>
                  <a:txBody>
                    <a:bodyPr/>
                    <a:lstStyle/>
                    <a:p>
                      <a:pPr algn="ctr"/>
                      <a:r>
                        <a:rPr lang="en-US" sz="1800" dirty="0"/>
                        <a:t>Yes,</a:t>
                      </a:r>
                      <a:r>
                        <a:rPr lang="en-US" sz="1800" baseline="0" dirty="0"/>
                        <a:t> apply</a:t>
                      </a:r>
                      <a:endParaRPr lang="en-US" sz="1800" dirty="0"/>
                    </a:p>
                  </a:txBody>
                  <a:tcPr marL="68580" marR="68580" marT="34290" marB="34290" anchor="ctr"/>
                </a:tc>
                <a:tc>
                  <a:txBody>
                    <a:bodyPr/>
                    <a:lstStyle/>
                    <a:p>
                      <a:pPr algn="ctr"/>
                      <a:r>
                        <a:rPr lang="en-US" sz="1800" dirty="0"/>
                        <a:t>6 – 12 months</a:t>
                      </a:r>
                    </a:p>
                  </a:txBody>
                  <a:tcPr marL="68580" marR="68580" marT="34290" marB="34290" anchor="ctr"/>
                </a:tc>
                <a:tc>
                  <a:txBody>
                    <a:bodyPr/>
                    <a:lstStyle/>
                    <a:p>
                      <a:pPr algn="ctr"/>
                      <a:r>
                        <a:rPr lang="en-US" sz="1800" dirty="0"/>
                        <a:t>$15,000</a:t>
                      </a:r>
                    </a:p>
                  </a:txBody>
                  <a:tcPr marL="68580" marR="68580" marT="34290" marB="34290" anchor="ctr"/>
                </a:tc>
                <a:extLst>
                  <a:ext uri="{0D108BD9-81ED-4DB2-BD59-A6C34878D82A}">
                    <a16:rowId xmlns:a16="http://schemas.microsoft.com/office/drawing/2014/main" val="942466489"/>
                  </a:ext>
                </a:extLst>
              </a:tr>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hlinkClick r:id="rId6"/>
                        </a:rPr>
                        <a:t>IPUMS</a:t>
                      </a:r>
                      <a:endParaRPr lang="en-US" sz="1800" kern="1200" dirty="0">
                        <a:solidFill>
                          <a:schemeClr val="dk1"/>
                        </a:solidFill>
                        <a:effectLst/>
                        <a:latin typeface="+mn-lt"/>
                        <a:ea typeface="+mn-ea"/>
                        <a:cs typeface="+mn-cs"/>
                      </a:endParaRPr>
                    </a:p>
                  </a:txBody>
                  <a:tcPr marL="68580" marR="68580" marT="34290" marB="34290" anchor="ctr"/>
                </a:tc>
                <a:tc>
                  <a:txBody>
                    <a:bodyPr/>
                    <a:lstStyle/>
                    <a:p>
                      <a:pPr algn="ctr"/>
                      <a:r>
                        <a:rPr lang="en-US" sz="1800" dirty="0"/>
                        <a:t>Tables</a:t>
                      </a:r>
                    </a:p>
                  </a:txBody>
                  <a:tcPr marL="68580" marR="68580" marT="34290" marB="34290" anchor="ctr"/>
                </a:tc>
                <a:tc>
                  <a:txBody>
                    <a:bodyPr/>
                    <a:lstStyle/>
                    <a:p>
                      <a:pPr algn="ctr"/>
                      <a:r>
                        <a:rPr lang="en-US" sz="1800" dirty="0"/>
                        <a:t>Yes, or request data extract</a:t>
                      </a:r>
                    </a:p>
                  </a:txBody>
                  <a:tcPr marL="68580" marR="68580" marT="34290" marB="34290" anchor="ctr"/>
                </a:tc>
                <a:tc>
                  <a:txBody>
                    <a:bodyPr/>
                    <a:lstStyle/>
                    <a:p>
                      <a:pPr algn="ctr"/>
                      <a:r>
                        <a:rPr lang="en-US" sz="1800" dirty="0"/>
                        <a:t>Yes</a:t>
                      </a:r>
                      <a:r>
                        <a:rPr lang="en-US" sz="1800" baseline="0" dirty="0"/>
                        <a:t> and submit research purpose</a:t>
                      </a:r>
                      <a:endParaRPr lang="en-US" sz="1800" dirty="0"/>
                    </a:p>
                  </a:txBody>
                  <a:tcPr marL="68580" marR="68580" marT="34290" marB="34290" anchor="ctr"/>
                </a:tc>
                <a:tc>
                  <a:txBody>
                    <a:bodyPr/>
                    <a:lstStyle/>
                    <a:p>
                      <a:pPr algn="ctr"/>
                      <a:r>
                        <a:rPr lang="en-US" sz="1800" dirty="0"/>
                        <a:t>Quick,</a:t>
                      </a:r>
                      <a:r>
                        <a:rPr lang="en-US" sz="1800" baseline="0" dirty="0"/>
                        <a:t> few hours to couple days</a:t>
                      </a:r>
                      <a:endParaRPr lang="en-US" sz="1800" dirty="0"/>
                    </a:p>
                  </a:txBody>
                  <a:tcPr marL="68580" marR="68580" marT="34290" marB="34290" anchor="ctr"/>
                </a:tc>
                <a:tc>
                  <a:txBody>
                    <a:bodyPr/>
                    <a:lstStyle/>
                    <a:p>
                      <a:pPr algn="ctr"/>
                      <a:r>
                        <a:rPr lang="en-US" sz="1800" dirty="0"/>
                        <a:t>Free</a:t>
                      </a:r>
                    </a:p>
                  </a:txBody>
                  <a:tcPr marL="68580" marR="68580" marT="34290" marB="34290" anchor="ctr"/>
                </a:tc>
                <a:extLst>
                  <a:ext uri="{0D108BD9-81ED-4DB2-BD59-A6C34878D82A}">
                    <a16:rowId xmlns:a16="http://schemas.microsoft.com/office/drawing/2014/main" val="3000259430"/>
                  </a:ext>
                </a:extLst>
              </a:tr>
              <a:tr h="480060">
                <a:tc>
                  <a:txBody>
                    <a:bodyPr/>
                    <a:lstStyle/>
                    <a:p>
                      <a:pPr algn="l"/>
                      <a:r>
                        <a:rPr lang="en-US" sz="1800" kern="1200" dirty="0">
                          <a:effectLst/>
                          <a:hlinkClick r:id="rId7"/>
                        </a:rPr>
                        <a:t>NHGIS</a:t>
                      </a:r>
                      <a:endParaRPr lang="en-US" sz="1800" dirty="0"/>
                    </a:p>
                  </a:txBody>
                  <a:tcPr marL="68580" marR="68580" marT="34290" marB="34290" anchor="ctr"/>
                </a:tc>
                <a:tc>
                  <a:txBody>
                    <a:bodyPr/>
                    <a:lstStyle/>
                    <a:p>
                      <a:pPr algn="ctr"/>
                      <a:r>
                        <a:rPr lang="en-US" sz="1800" dirty="0"/>
                        <a:t>Tables; download .</a:t>
                      </a:r>
                      <a:r>
                        <a:rPr lang="en-US" sz="1800" dirty="0" err="1"/>
                        <a:t>shp</a:t>
                      </a:r>
                      <a:r>
                        <a:rPr lang="en-US" sz="1800" dirty="0"/>
                        <a:t> files</a:t>
                      </a:r>
                    </a:p>
                  </a:txBody>
                  <a:tcPr marL="68580" marR="68580" marT="34290" marB="34290" anchor="ctr"/>
                </a:tc>
                <a:tc>
                  <a:txBody>
                    <a:bodyPr/>
                    <a:lstStyle/>
                    <a:p>
                      <a:pPr algn="ctr"/>
                      <a:r>
                        <a:rPr lang="en-US" sz="1800" dirty="0"/>
                        <a:t>Yes</a:t>
                      </a:r>
                    </a:p>
                  </a:txBody>
                  <a:tcPr marL="68580" marR="68580" marT="34290" marB="34290" anchor="ctr"/>
                </a:tc>
                <a:tc>
                  <a:txBody>
                    <a:bodyPr/>
                    <a:lstStyle/>
                    <a:p>
                      <a:pPr algn="ctr"/>
                      <a:r>
                        <a:rPr lang="en-US" sz="1800" dirty="0"/>
                        <a:t>Yes</a:t>
                      </a:r>
                    </a:p>
                  </a:txBody>
                  <a:tcPr marL="68580" marR="68580" marT="34290" marB="34290" anchor="ctr"/>
                </a:tc>
                <a:tc>
                  <a:txBody>
                    <a:bodyPr/>
                    <a:lstStyle/>
                    <a:p>
                      <a:pPr algn="ctr"/>
                      <a:r>
                        <a:rPr lang="en-US" sz="1800" dirty="0"/>
                        <a:t>Quick,</a:t>
                      </a:r>
                      <a:r>
                        <a:rPr lang="en-US" sz="1800" baseline="0" dirty="0"/>
                        <a:t> few hours to couple days</a:t>
                      </a:r>
                      <a:endParaRPr lang="en-US" sz="1800" dirty="0"/>
                    </a:p>
                  </a:txBody>
                  <a:tcPr marL="68580" marR="68580" marT="34290" marB="34290" anchor="ctr"/>
                </a:tc>
                <a:tc>
                  <a:txBody>
                    <a:bodyPr/>
                    <a:lstStyle/>
                    <a:p>
                      <a:pPr algn="ctr"/>
                      <a:r>
                        <a:rPr lang="en-US" sz="1800" dirty="0"/>
                        <a:t>Free</a:t>
                      </a:r>
                    </a:p>
                  </a:txBody>
                  <a:tcPr marL="68580" marR="68580" marT="34290" marB="34290" anchor="ctr"/>
                </a:tc>
                <a:extLst>
                  <a:ext uri="{0D108BD9-81ED-4DB2-BD59-A6C34878D82A}">
                    <a16:rowId xmlns:a16="http://schemas.microsoft.com/office/drawing/2014/main" val="10002"/>
                  </a:ext>
                </a:extLst>
              </a:tr>
              <a:tr h="278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hlinkClick r:id="rId8"/>
                        </a:rPr>
                        <a:t>Social</a:t>
                      </a:r>
                      <a:r>
                        <a:rPr lang="en-US" sz="1800" baseline="0" dirty="0">
                          <a:hlinkClick r:id="rId8"/>
                        </a:rPr>
                        <a:t> Explorer</a:t>
                      </a:r>
                      <a:endParaRPr lang="en-US" sz="1800" dirty="0"/>
                    </a:p>
                  </a:txBody>
                  <a:tcPr marL="68580" marR="68580" marT="34290" marB="34290" anchor="ctr"/>
                </a:tc>
                <a:tc>
                  <a:txBody>
                    <a:bodyPr/>
                    <a:lstStyle/>
                    <a:p>
                      <a:pPr algn="ctr"/>
                      <a:r>
                        <a:rPr lang="en-US" sz="1800" dirty="0"/>
                        <a:t>Both</a:t>
                      </a:r>
                    </a:p>
                  </a:txBody>
                  <a:tcPr marL="68580" marR="68580" marT="34290" marB="34290" anchor="ctr"/>
                </a:tc>
                <a:tc>
                  <a:txBody>
                    <a:bodyPr/>
                    <a:lstStyle/>
                    <a:p>
                      <a:pPr algn="ctr"/>
                      <a:r>
                        <a:rPr lang="en-US" sz="1800" dirty="0"/>
                        <a:t>Yes</a:t>
                      </a:r>
                    </a:p>
                  </a:txBody>
                  <a:tcPr marL="68580" marR="68580" marT="34290" marB="34290" anchor="ctr"/>
                </a:tc>
                <a:tc>
                  <a:txBody>
                    <a:bodyPr/>
                    <a:lstStyle/>
                    <a:p>
                      <a:pPr algn="ctr"/>
                      <a:r>
                        <a:rPr lang="en-US" sz="1800" dirty="0"/>
                        <a:t>Yes</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N/A</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a:t>
                      </a:r>
                    </a:p>
                  </a:txBody>
                  <a:tcPr marL="68580" marR="68580" marT="34290" marB="34290" anchor="ctr"/>
                </a:tc>
                <a:extLst>
                  <a:ext uri="{0D108BD9-81ED-4DB2-BD59-A6C34878D82A}">
                    <a16:rowId xmlns:a16="http://schemas.microsoft.com/office/drawing/2014/main" val="3572184286"/>
                  </a:ext>
                </a:extLst>
              </a:tr>
              <a:tr h="685800">
                <a:tc>
                  <a:txBody>
                    <a:bodyPr/>
                    <a:lstStyle/>
                    <a:p>
                      <a:pPr algn="l"/>
                      <a:r>
                        <a:rPr lang="en-US" sz="1800" dirty="0">
                          <a:hlinkClick r:id="rId9"/>
                        </a:rPr>
                        <a:t>Terra</a:t>
                      </a:r>
                      <a:endParaRPr lang="en-US" sz="1800" dirty="0"/>
                    </a:p>
                  </a:txBody>
                  <a:tcPr marL="68580" marR="68580" marT="34290" marB="34290" anchor="ctr"/>
                </a:tc>
                <a:tc>
                  <a:txBody>
                    <a:bodyPr/>
                    <a:lstStyle/>
                    <a:p>
                      <a:pPr algn="ctr"/>
                      <a:r>
                        <a:rPr lang="en-US" sz="1800" dirty="0"/>
                        <a:t>Tables; download vector files</a:t>
                      </a:r>
                    </a:p>
                  </a:txBody>
                  <a:tcPr marL="68580" marR="68580" marT="34290" marB="34290" anchor="ctr"/>
                </a:tc>
                <a:tc>
                  <a:txBody>
                    <a:bodyPr/>
                    <a:lstStyle/>
                    <a:p>
                      <a:pPr algn="ctr"/>
                      <a:r>
                        <a:rPr lang="en-US" sz="1800" dirty="0"/>
                        <a:t>Yes </a:t>
                      </a:r>
                    </a:p>
                  </a:txBody>
                  <a:tcPr marL="68580" marR="68580" marT="34290" marB="34290" anchor="ctr"/>
                </a:tc>
                <a:tc>
                  <a:txBody>
                    <a:bodyPr/>
                    <a:lstStyle/>
                    <a:p>
                      <a:pPr algn="ctr"/>
                      <a:r>
                        <a:rPr lang="en-US" sz="1800" dirty="0"/>
                        <a:t>Yes</a:t>
                      </a:r>
                      <a:endParaRPr lang="en-US" sz="1800" baseline="30000" dirty="0"/>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Quick,</a:t>
                      </a:r>
                      <a:r>
                        <a:rPr lang="en-US" sz="1800" baseline="0" dirty="0"/>
                        <a:t> few hours to couple days</a:t>
                      </a:r>
                      <a:endParaRPr lang="en-US" sz="1800" dirty="0"/>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Free</a:t>
                      </a:r>
                    </a:p>
                  </a:txBody>
                  <a:tcPr marL="68580" marR="68580" marT="34290" marB="34290" anchor="ctr"/>
                </a:tc>
                <a:extLst>
                  <a:ext uri="{0D108BD9-81ED-4DB2-BD59-A6C34878D82A}">
                    <a16:rowId xmlns:a16="http://schemas.microsoft.com/office/drawing/2014/main" val="10006"/>
                  </a:ext>
                </a:extLst>
              </a:tr>
            </a:tbl>
          </a:graphicData>
        </a:graphic>
      </p:graphicFrame>
      <p:sp>
        <p:nvSpPr>
          <p:cNvPr id="7" name="Title 3">
            <a:extLst>
              <a:ext uri="{FF2B5EF4-FFF2-40B4-BE49-F238E27FC236}">
                <a16:creationId xmlns:a16="http://schemas.microsoft.com/office/drawing/2014/main" id="{CBB269F2-11A6-4F3F-A956-6C30C777BA45}"/>
              </a:ext>
            </a:extLst>
          </p:cNvPr>
          <p:cNvSpPr>
            <a:spLocks noGrp="1"/>
          </p:cNvSpPr>
          <p:nvPr>
            <p:ph type="title"/>
          </p:nvPr>
        </p:nvSpPr>
        <p:spPr>
          <a:xfrm>
            <a:off x="347256" y="101681"/>
            <a:ext cx="6172200" cy="560414"/>
          </a:xfrm>
        </p:spPr>
        <p:txBody>
          <a:bodyPr>
            <a:noAutofit/>
          </a:bodyPr>
          <a:lstStyle/>
          <a:p>
            <a:pPr algn="l"/>
            <a:r>
              <a:rPr lang="en-US" dirty="0"/>
              <a:t>Comparison Table</a:t>
            </a:r>
          </a:p>
        </p:txBody>
      </p:sp>
      <p:sp>
        <p:nvSpPr>
          <p:cNvPr id="8" name="TextBox 7">
            <a:extLst>
              <a:ext uri="{FF2B5EF4-FFF2-40B4-BE49-F238E27FC236}">
                <a16:creationId xmlns:a16="http://schemas.microsoft.com/office/drawing/2014/main" id="{DE44F03C-D909-40B9-9786-01FD1130143D}"/>
              </a:ext>
            </a:extLst>
          </p:cNvPr>
          <p:cNvSpPr txBox="1"/>
          <p:nvPr/>
        </p:nvSpPr>
        <p:spPr>
          <a:xfrm>
            <a:off x="5044012" y="6386987"/>
            <a:ext cx="2121093" cy="369332"/>
          </a:xfrm>
          <a:prstGeom prst="rect">
            <a:avLst/>
          </a:prstGeom>
          <a:noFill/>
        </p:spPr>
        <p:txBody>
          <a:bodyPr wrap="none" rtlCol="0">
            <a:spAutoFit/>
          </a:bodyPr>
          <a:lstStyle/>
          <a:p>
            <a:r>
              <a:rPr lang="en-US" i="1" dirty="0">
                <a:latin typeface="Arial" panose="020B0604020202020204" pitchFamily="34" charset="0"/>
                <a:cs typeface="Arial" panose="020B0604020202020204" pitchFamily="34" charset="0"/>
              </a:rPr>
              <a:t>(Notes on slide 45)</a:t>
            </a:r>
          </a:p>
        </p:txBody>
      </p:sp>
      <p:sp>
        <p:nvSpPr>
          <p:cNvPr id="5" name="Slide Number Placeholder 4">
            <a:extLst>
              <a:ext uri="{FF2B5EF4-FFF2-40B4-BE49-F238E27FC236}">
                <a16:creationId xmlns:a16="http://schemas.microsoft.com/office/drawing/2014/main" id="{B54B26EA-D91C-48C1-9669-2C03B3DE170D}"/>
              </a:ext>
            </a:extLst>
          </p:cNvPr>
          <p:cNvSpPr>
            <a:spLocks noGrp="1"/>
          </p:cNvSpPr>
          <p:nvPr>
            <p:ph type="sldNum" sz="quarter" idx="12"/>
          </p:nvPr>
        </p:nvSpPr>
        <p:spPr/>
        <p:txBody>
          <a:bodyPr/>
          <a:lstStyle/>
          <a:p>
            <a:fld id="{D19EC4EA-2C77-4098-AB9F-2CCA2BFAD9A6}" type="slidenum">
              <a:rPr lang="en-US" smtClean="0"/>
              <a:t>45</a:t>
            </a:fld>
            <a:endParaRPr lang="en-US"/>
          </a:p>
        </p:txBody>
      </p:sp>
    </p:spTree>
    <p:extLst>
      <p:ext uri="{BB962C8B-B14F-4D97-AF65-F5344CB8AC3E}">
        <p14:creationId xmlns:p14="http://schemas.microsoft.com/office/powerpoint/2010/main" val="22708170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0349DE9-CA9E-41F7-A4EB-F7650F57902A}"/>
              </a:ext>
            </a:extLst>
          </p:cNvPr>
          <p:cNvSpPr>
            <a:spLocks noGrp="1"/>
          </p:cNvSpPr>
          <p:nvPr>
            <p:ph type="title"/>
          </p:nvPr>
        </p:nvSpPr>
        <p:spPr>
          <a:xfrm>
            <a:off x="1098224" y="838364"/>
            <a:ext cx="5797296" cy="891540"/>
          </a:xfrm>
        </p:spPr>
        <p:txBody>
          <a:bodyPr/>
          <a:lstStyle/>
          <a:p>
            <a:r>
              <a:rPr lang="en-US" dirty="0"/>
              <a:t>Notes</a:t>
            </a:r>
          </a:p>
        </p:txBody>
      </p:sp>
      <p:sp>
        <p:nvSpPr>
          <p:cNvPr id="6" name="Content Placeholder 3">
            <a:extLst>
              <a:ext uri="{FF2B5EF4-FFF2-40B4-BE49-F238E27FC236}">
                <a16:creationId xmlns:a16="http://schemas.microsoft.com/office/drawing/2014/main" id="{112F9A47-B5D8-441E-9555-63A0C1DD3FEC}"/>
              </a:ext>
            </a:extLst>
          </p:cNvPr>
          <p:cNvSpPr txBox="1">
            <a:spLocks/>
          </p:cNvSpPr>
          <p:nvPr/>
        </p:nvSpPr>
        <p:spPr>
          <a:xfrm>
            <a:off x="2057400" y="2055042"/>
            <a:ext cx="8900886" cy="3271701"/>
          </a:xfrm>
          <a:prstGeom prst="rect">
            <a:avLst/>
          </a:prstGeom>
        </p:spPr>
        <p:txBody>
          <a:bodyPr vert="horz" wrap="square" lIns="68580" tIns="34290" rIns="68580" bIns="3429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5763" indent="-385763">
              <a:spcAft>
                <a:spcPts val="1350"/>
              </a:spcAft>
              <a:buFont typeface="+mj-lt"/>
              <a:buAutoNum type="arabicPeriod"/>
            </a:pPr>
            <a:r>
              <a:rPr lang="en-US" dirty="0"/>
              <a:t>“Summarized” tables are aggregate data about an </a:t>
            </a:r>
            <a:r>
              <a:rPr lang="en-US" i="1" dirty="0"/>
              <a:t>area</a:t>
            </a:r>
            <a:r>
              <a:rPr lang="en-US" dirty="0"/>
              <a:t>, generally offered for public release.  Microdata are anonymized responses for an individual respondent and their household, and can be used flexibly to create customized analyses.</a:t>
            </a:r>
          </a:p>
          <a:p>
            <a:pPr marL="385763" indent="-385763">
              <a:spcAft>
                <a:spcPts val="1350"/>
              </a:spcAft>
              <a:buFont typeface="+mj-lt"/>
              <a:buAutoNum type="arabicPeriod"/>
            </a:pPr>
            <a:r>
              <a:rPr lang="en-US" dirty="0"/>
              <a:t>Federal Statistical Research Data Centers (RDCs)</a:t>
            </a:r>
          </a:p>
        </p:txBody>
      </p:sp>
    </p:spTree>
    <p:extLst>
      <p:ext uri="{BB962C8B-B14F-4D97-AF65-F5344CB8AC3E}">
        <p14:creationId xmlns:p14="http://schemas.microsoft.com/office/powerpoint/2010/main" val="5943672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6F1F283-A6C0-4842-8420-12EC3646F496}"/>
              </a:ext>
            </a:extLst>
          </p:cNvPr>
          <p:cNvSpPr txBox="1">
            <a:spLocks/>
          </p:cNvSpPr>
          <p:nvPr/>
        </p:nvSpPr>
        <p:spPr bwMode="auto">
          <a:xfrm>
            <a:off x="403497" y="-114314"/>
            <a:ext cx="7772400" cy="716599"/>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lvl="0"/>
            <a:r>
              <a:rPr lang="en-US" altLang="en-US" sz="3600" dirty="0">
                <a:latin typeface="Calibri" panose="020F0502020204030204" pitchFamily="34" charset="0"/>
                <a:cs typeface="Calibri" panose="020F0502020204030204" pitchFamily="34" charset="0"/>
              </a:rPr>
              <a:t>Data Now Available in data.census.gov</a:t>
            </a:r>
            <a:endParaRPr lang="en-US" altLang="en-US" sz="3200" dirty="0">
              <a:latin typeface="OpenSans"/>
            </a:endParaRPr>
          </a:p>
        </p:txBody>
      </p:sp>
      <p:graphicFrame>
        <p:nvGraphicFramePr>
          <p:cNvPr id="2" name="Table 1">
            <a:extLst>
              <a:ext uri="{FF2B5EF4-FFF2-40B4-BE49-F238E27FC236}">
                <a16:creationId xmlns:a16="http://schemas.microsoft.com/office/drawing/2014/main" id="{032052FB-30E6-4720-A3DC-4B2F3FB2801B}"/>
              </a:ext>
            </a:extLst>
          </p:cNvPr>
          <p:cNvGraphicFramePr>
            <a:graphicFrameLocks noGrp="1"/>
          </p:cNvGraphicFramePr>
          <p:nvPr>
            <p:extLst>
              <p:ext uri="{D42A27DB-BD31-4B8C-83A1-F6EECF244321}">
                <p14:modId xmlns:p14="http://schemas.microsoft.com/office/powerpoint/2010/main" val="169302217"/>
              </p:ext>
            </p:extLst>
          </p:nvPr>
        </p:nvGraphicFramePr>
        <p:xfrm>
          <a:off x="725715" y="618499"/>
          <a:ext cx="11299374" cy="5621001"/>
        </p:xfrm>
        <a:graphic>
          <a:graphicData uri="http://schemas.openxmlformats.org/drawingml/2006/table">
            <a:tbl>
              <a:tblPr/>
              <a:tblGrid>
                <a:gridCol w="3711967">
                  <a:extLst>
                    <a:ext uri="{9D8B030D-6E8A-4147-A177-3AD203B41FA5}">
                      <a16:colId xmlns:a16="http://schemas.microsoft.com/office/drawing/2014/main" val="1764521402"/>
                    </a:ext>
                  </a:extLst>
                </a:gridCol>
                <a:gridCol w="736055">
                  <a:extLst>
                    <a:ext uri="{9D8B030D-6E8A-4147-A177-3AD203B41FA5}">
                      <a16:colId xmlns:a16="http://schemas.microsoft.com/office/drawing/2014/main" val="4079035043"/>
                    </a:ext>
                  </a:extLst>
                </a:gridCol>
                <a:gridCol w="736055">
                  <a:extLst>
                    <a:ext uri="{9D8B030D-6E8A-4147-A177-3AD203B41FA5}">
                      <a16:colId xmlns:a16="http://schemas.microsoft.com/office/drawing/2014/main" val="3204937667"/>
                    </a:ext>
                  </a:extLst>
                </a:gridCol>
                <a:gridCol w="737046">
                  <a:extLst>
                    <a:ext uri="{9D8B030D-6E8A-4147-A177-3AD203B41FA5}">
                      <a16:colId xmlns:a16="http://schemas.microsoft.com/office/drawing/2014/main" val="1014206556"/>
                    </a:ext>
                  </a:extLst>
                </a:gridCol>
                <a:gridCol w="738033">
                  <a:extLst>
                    <a:ext uri="{9D8B030D-6E8A-4147-A177-3AD203B41FA5}">
                      <a16:colId xmlns:a16="http://schemas.microsoft.com/office/drawing/2014/main" val="1319485121"/>
                    </a:ext>
                  </a:extLst>
                </a:gridCol>
                <a:gridCol w="737046">
                  <a:extLst>
                    <a:ext uri="{9D8B030D-6E8A-4147-A177-3AD203B41FA5}">
                      <a16:colId xmlns:a16="http://schemas.microsoft.com/office/drawing/2014/main" val="1392586842"/>
                    </a:ext>
                  </a:extLst>
                </a:gridCol>
                <a:gridCol w="738033">
                  <a:extLst>
                    <a:ext uri="{9D8B030D-6E8A-4147-A177-3AD203B41FA5}">
                      <a16:colId xmlns:a16="http://schemas.microsoft.com/office/drawing/2014/main" val="473293952"/>
                    </a:ext>
                  </a:extLst>
                </a:gridCol>
                <a:gridCol w="737046">
                  <a:extLst>
                    <a:ext uri="{9D8B030D-6E8A-4147-A177-3AD203B41FA5}">
                      <a16:colId xmlns:a16="http://schemas.microsoft.com/office/drawing/2014/main" val="4136314217"/>
                    </a:ext>
                  </a:extLst>
                </a:gridCol>
                <a:gridCol w="738033">
                  <a:extLst>
                    <a:ext uri="{9D8B030D-6E8A-4147-A177-3AD203B41FA5}">
                      <a16:colId xmlns:a16="http://schemas.microsoft.com/office/drawing/2014/main" val="1939079046"/>
                    </a:ext>
                  </a:extLst>
                </a:gridCol>
                <a:gridCol w="845030">
                  <a:extLst>
                    <a:ext uri="{9D8B030D-6E8A-4147-A177-3AD203B41FA5}">
                      <a16:colId xmlns:a16="http://schemas.microsoft.com/office/drawing/2014/main" val="2016185627"/>
                    </a:ext>
                  </a:extLst>
                </a:gridCol>
                <a:gridCol w="845030">
                  <a:extLst>
                    <a:ext uri="{9D8B030D-6E8A-4147-A177-3AD203B41FA5}">
                      <a16:colId xmlns:a16="http://schemas.microsoft.com/office/drawing/2014/main" val="829147388"/>
                    </a:ext>
                  </a:extLst>
                </a:gridCol>
              </a:tblGrid>
              <a:tr h="486286">
                <a:tc>
                  <a:txBody>
                    <a:bodyPr/>
                    <a:lstStyle/>
                    <a:p>
                      <a:pPr algn="ctr"/>
                      <a:r>
                        <a:rPr lang="en-US" sz="1100" dirty="0">
                          <a:effectLst/>
                          <a:latin typeface="OpenSans"/>
                        </a:rPr>
                        <a:t> </a:t>
                      </a:r>
                    </a:p>
                  </a:txBody>
                  <a:tcPr marL="28279" marR="28279" marT="18853" marB="18853" anchor="ctr">
                    <a:lnL w="12700" cap="flat" cmpd="sng" algn="ctr">
                      <a:solidFill>
                        <a:srgbClr val="5B9BD5"/>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b="1" dirty="0">
                          <a:solidFill>
                            <a:srgbClr val="FFFFFF"/>
                          </a:solidFill>
                          <a:effectLst/>
                          <a:latin typeface="Calibri" panose="020F0502020204030204" pitchFamily="34" charset="0"/>
                        </a:rPr>
                        <a:t>2000</a:t>
                      </a:r>
                      <a:endParaRPr lang="en-US" sz="1400" dirty="0">
                        <a:effectLst/>
                        <a:latin typeface="OpenSans"/>
                      </a:endParaRPr>
                    </a:p>
                  </a:txBody>
                  <a:tcPr marL="28279" marR="28279" marT="18853" marB="1885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b="1" dirty="0">
                          <a:solidFill>
                            <a:srgbClr val="FFFFFF"/>
                          </a:solidFill>
                          <a:effectLst/>
                          <a:latin typeface="Calibri" panose="020F0502020204030204" pitchFamily="34" charset="0"/>
                        </a:rPr>
                        <a:t>2010</a:t>
                      </a:r>
                      <a:endParaRPr lang="en-US" sz="1400" dirty="0">
                        <a:effectLst/>
                        <a:latin typeface="OpenSans"/>
                      </a:endParaRPr>
                    </a:p>
                  </a:txBody>
                  <a:tcPr marL="28279" marR="28279" marT="18853" marB="1885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b="1" dirty="0">
                          <a:solidFill>
                            <a:srgbClr val="FFFFFF"/>
                          </a:solidFill>
                          <a:effectLst/>
                          <a:latin typeface="Calibri" panose="020F0502020204030204" pitchFamily="34" charset="0"/>
                        </a:rPr>
                        <a:t>2011</a:t>
                      </a:r>
                      <a:endParaRPr lang="en-US" sz="1400" dirty="0">
                        <a:effectLst/>
                        <a:latin typeface="OpenSans"/>
                      </a:endParaRPr>
                    </a:p>
                  </a:txBody>
                  <a:tcPr marL="28279" marR="28279" marT="18853" marB="1885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b="1" dirty="0">
                          <a:solidFill>
                            <a:srgbClr val="FFFFFF"/>
                          </a:solidFill>
                          <a:effectLst/>
                          <a:latin typeface="Calibri" panose="020F0502020204030204" pitchFamily="34" charset="0"/>
                        </a:rPr>
                        <a:t>2012</a:t>
                      </a:r>
                      <a:endParaRPr lang="en-US" sz="1400" dirty="0">
                        <a:effectLst/>
                        <a:latin typeface="OpenSans"/>
                      </a:endParaRPr>
                    </a:p>
                  </a:txBody>
                  <a:tcPr marL="28279" marR="28279" marT="18853" marB="1885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b="1" dirty="0">
                          <a:solidFill>
                            <a:srgbClr val="FFFFFF"/>
                          </a:solidFill>
                          <a:effectLst/>
                          <a:latin typeface="Calibri" panose="020F0502020204030204" pitchFamily="34" charset="0"/>
                        </a:rPr>
                        <a:t>2013</a:t>
                      </a:r>
                      <a:endParaRPr lang="en-US" sz="1400" dirty="0">
                        <a:effectLst/>
                        <a:latin typeface="OpenSans"/>
                      </a:endParaRPr>
                    </a:p>
                  </a:txBody>
                  <a:tcPr marL="28279" marR="28279" marT="18853" marB="1885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b="1" dirty="0">
                          <a:solidFill>
                            <a:srgbClr val="FFFFFF"/>
                          </a:solidFill>
                          <a:effectLst/>
                          <a:latin typeface="Calibri" panose="020F0502020204030204" pitchFamily="34" charset="0"/>
                        </a:rPr>
                        <a:t>2014</a:t>
                      </a:r>
                      <a:endParaRPr lang="en-US" sz="1400" dirty="0">
                        <a:effectLst/>
                        <a:latin typeface="OpenSans"/>
                      </a:endParaRPr>
                    </a:p>
                  </a:txBody>
                  <a:tcPr marL="28279" marR="28279" marT="18853" marB="1885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b="1" dirty="0">
                          <a:solidFill>
                            <a:srgbClr val="FFFFFF"/>
                          </a:solidFill>
                          <a:effectLst/>
                          <a:latin typeface="Calibri" panose="020F0502020204030204" pitchFamily="34" charset="0"/>
                        </a:rPr>
                        <a:t>2015</a:t>
                      </a:r>
                      <a:endParaRPr lang="en-US" sz="1400" dirty="0">
                        <a:effectLst/>
                        <a:latin typeface="OpenSans"/>
                      </a:endParaRPr>
                    </a:p>
                  </a:txBody>
                  <a:tcPr marL="28279" marR="28279" marT="18853" marB="1885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b="1" dirty="0">
                          <a:solidFill>
                            <a:srgbClr val="FFFFFF"/>
                          </a:solidFill>
                          <a:effectLst/>
                          <a:latin typeface="Calibri" panose="020F0502020204030204" pitchFamily="34" charset="0"/>
                        </a:rPr>
                        <a:t>2016</a:t>
                      </a:r>
                      <a:endParaRPr lang="en-US" sz="1400" dirty="0">
                        <a:effectLst/>
                        <a:latin typeface="OpenSans"/>
                      </a:endParaRPr>
                    </a:p>
                  </a:txBody>
                  <a:tcPr marL="28279" marR="28279" marT="18853" marB="1885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b="1" dirty="0">
                          <a:solidFill>
                            <a:srgbClr val="FFFFFF"/>
                          </a:solidFill>
                          <a:effectLst/>
                          <a:latin typeface="Calibri" panose="020F0502020204030204" pitchFamily="34" charset="0"/>
                        </a:rPr>
                        <a:t>2017</a:t>
                      </a:r>
                      <a:endParaRPr lang="en-US" sz="1400" dirty="0">
                        <a:effectLst/>
                        <a:latin typeface="OpenSans"/>
                      </a:endParaRPr>
                    </a:p>
                  </a:txBody>
                  <a:tcPr marL="28279" marR="28279" marT="18853" marB="1885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b="1" dirty="0">
                          <a:solidFill>
                            <a:srgbClr val="FFFFFF"/>
                          </a:solidFill>
                          <a:effectLst/>
                          <a:latin typeface="Calibri" panose="020F0502020204030204" pitchFamily="34" charset="0"/>
                        </a:rPr>
                        <a:t>2018</a:t>
                      </a:r>
                      <a:endParaRPr lang="en-US" sz="1400" dirty="0">
                        <a:effectLst/>
                        <a:latin typeface="OpenSans"/>
                      </a:endParaRPr>
                    </a:p>
                  </a:txBody>
                  <a:tcPr marL="28279" marR="28279" marT="18853" marB="18853" anchor="ctr">
                    <a:lnL w="12700" cap="flat" cmpd="sng" algn="ctr">
                      <a:solidFill>
                        <a:srgbClr val="FFFFFF"/>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2902567794"/>
                  </a:ext>
                </a:extLst>
              </a:tr>
              <a:tr h="359527">
                <a:tc>
                  <a:txBody>
                    <a:bodyPr/>
                    <a:lstStyle/>
                    <a:p>
                      <a:pPr marL="0" marR="0" algn="ctr">
                        <a:spcBef>
                          <a:spcPts val="0"/>
                        </a:spcBef>
                        <a:spcAft>
                          <a:spcPts val="0"/>
                        </a:spcAft>
                      </a:pPr>
                      <a:r>
                        <a:rPr lang="en-US" sz="1400" dirty="0">
                          <a:solidFill>
                            <a:srgbClr val="000000"/>
                          </a:solidFill>
                          <a:effectLst/>
                          <a:latin typeface="Calibri" panose="020F0502020204030204" pitchFamily="34" charset="0"/>
                        </a:rPr>
                        <a:t>ACS 1-Year Detailed Tables</a:t>
                      </a:r>
                      <a:endParaRPr lang="en-US" sz="1400" dirty="0">
                        <a:effectLst/>
                        <a:latin typeface="OpenSans"/>
                      </a:endParaRPr>
                    </a:p>
                  </a:txBody>
                  <a:tcPr marL="28279" marR="28279" marT="18853" marB="18853"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effectLst/>
                          <a:latin typeface="OpenSans"/>
                        </a:rPr>
                        <a:t> </a:t>
                      </a:r>
                    </a:p>
                  </a:txBody>
                  <a:tcPr marL="28279" marR="28279" marT="18853" marB="18853">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dirty="0">
                          <a:solidFill>
                            <a:srgbClr val="000000"/>
                          </a:solidFill>
                          <a:effectLst/>
                          <a:latin typeface="Wingdings" panose="05000000000000000000" pitchFamily="2" charset="2"/>
                        </a:rPr>
                        <a:t>ü</a:t>
                      </a:r>
                      <a:endParaRPr lang="en-US" sz="1100" dirty="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dirty="0">
                          <a:solidFill>
                            <a:srgbClr val="000000"/>
                          </a:solidFill>
                          <a:effectLst/>
                          <a:latin typeface="Wingdings" panose="05000000000000000000" pitchFamily="2" charset="2"/>
                        </a:rPr>
                        <a:t>ü</a:t>
                      </a:r>
                      <a:endParaRPr lang="en-US" sz="1100" dirty="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dirty="0">
                          <a:solidFill>
                            <a:srgbClr val="000000"/>
                          </a:solidFill>
                          <a:effectLst/>
                          <a:latin typeface="Wingdings" panose="05000000000000000000" pitchFamily="2" charset="2"/>
                        </a:rPr>
                        <a:t>ü</a:t>
                      </a:r>
                      <a:endParaRPr lang="en-US" sz="1100" dirty="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4006730269"/>
                  </a:ext>
                </a:extLst>
              </a:tr>
              <a:tr h="359527">
                <a:tc>
                  <a:txBody>
                    <a:bodyPr/>
                    <a:lstStyle/>
                    <a:p>
                      <a:pPr marL="0" marR="0" algn="ctr">
                        <a:spcBef>
                          <a:spcPts val="0"/>
                        </a:spcBef>
                        <a:spcAft>
                          <a:spcPts val="0"/>
                        </a:spcAft>
                      </a:pPr>
                      <a:r>
                        <a:rPr lang="en-US" sz="1400" dirty="0">
                          <a:solidFill>
                            <a:srgbClr val="000000"/>
                          </a:solidFill>
                          <a:effectLst/>
                          <a:latin typeface="Calibri" panose="020F0502020204030204" pitchFamily="34" charset="0"/>
                        </a:rPr>
                        <a:t>ACS 1-Year Data Profiles</a:t>
                      </a:r>
                      <a:endParaRPr lang="en-US" sz="1400" dirty="0">
                        <a:effectLst/>
                        <a:latin typeface="OpenSans"/>
                      </a:endParaRPr>
                    </a:p>
                  </a:txBody>
                  <a:tcPr marL="28279" marR="28279" marT="18853" marB="18853"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OpenSans"/>
                        </a:rPr>
                        <a:t> </a:t>
                      </a:r>
                    </a:p>
                  </a:txBody>
                  <a:tcPr marL="28279" marR="28279" marT="18853" marB="18853">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dirty="0">
                          <a:solidFill>
                            <a:srgbClr val="000000"/>
                          </a:solidFill>
                          <a:effectLst/>
                          <a:latin typeface="Wingdings" panose="05000000000000000000" pitchFamily="2" charset="2"/>
                        </a:rPr>
                        <a:t>ü</a:t>
                      </a:r>
                      <a:endParaRPr lang="en-US" sz="1100" dirty="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extLst>
                  <a:ext uri="{0D108BD9-81ED-4DB2-BD59-A6C34878D82A}">
                    <a16:rowId xmlns:a16="http://schemas.microsoft.com/office/drawing/2014/main" val="1331003944"/>
                  </a:ext>
                </a:extLst>
              </a:tr>
              <a:tr h="359527">
                <a:tc>
                  <a:txBody>
                    <a:bodyPr/>
                    <a:lstStyle/>
                    <a:p>
                      <a:pPr marL="0" marR="0" algn="ctr">
                        <a:spcBef>
                          <a:spcPts val="0"/>
                        </a:spcBef>
                        <a:spcAft>
                          <a:spcPts val="0"/>
                        </a:spcAft>
                      </a:pPr>
                      <a:r>
                        <a:rPr lang="en-US" sz="1400" dirty="0">
                          <a:solidFill>
                            <a:srgbClr val="000000"/>
                          </a:solidFill>
                          <a:effectLst/>
                          <a:latin typeface="Calibri" panose="020F0502020204030204" pitchFamily="34" charset="0"/>
                        </a:rPr>
                        <a:t>ACS 1-Year Comparison Profiles</a:t>
                      </a:r>
                      <a:endParaRPr lang="en-US" sz="1400" dirty="0">
                        <a:effectLst/>
                        <a:latin typeface="OpenSans"/>
                      </a:endParaRPr>
                    </a:p>
                  </a:txBody>
                  <a:tcPr marL="28279" marR="28279" marT="18853" marB="18853"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effectLst/>
                          <a:latin typeface="OpenSans"/>
                        </a:rPr>
                        <a:t> </a:t>
                      </a:r>
                    </a:p>
                  </a:txBody>
                  <a:tcPr marL="28279" marR="28279" marT="18853" marB="18853">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dirty="0">
                          <a:solidFill>
                            <a:srgbClr val="000000"/>
                          </a:solidFill>
                          <a:effectLst/>
                          <a:latin typeface="Wingdings" panose="05000000000000000000" pitchFamily="2" charset="2"/>
                        </a:rPr>
                        <a:t>ü</a:t>
                      </a:r>
                      <a:endParaRPr lang="en-US" sz="1100" dirty="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dirty="0">
                          <a:solidFill>
                            <a:srgbClr val="000000"/>
                          </a:solidFill>
                          <a:effectLst/>
                          <a:latin typeface="Wingdings" panose="05000000000000000000" pitchFamily="2" charset="2"/>
                        </a:rPr>
                        <a:t>ü</a:t>
                      </a:r>
                      <a:endParaRPr lang="en-US" sz="1100" dirty="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3124516881"/>
                  </a:ext>
                </a:extLst>
              </a:tr>
              <a:tr h="359527">
                <a:tc>
                  <a:txBody>
                    <a:bodyPr/>
                    <a:lstStyle/>
                    <a:p>
                      <a:pPr marL="0" marR="0" algn="ctr">
                        <a:spcBef>
                          <a:spcPts val="0"/>
                        </a:spcBef>
                        <a:spcAft>
                          <a:spcPts val="0"/>
                        </a:spcAft>
                      </a:pPr>
                      <a:r>
                        <a:rPr lang="en-US" sz="1400" dirty="0">
                          <a:solidFill>
                            <a:srgbClr val="000000"/>
                          </a:solidFill>
                          <a:effectLst/>
                          <a:latin typeface="Calibri" panose="020F0502020204030204" pitchFamily="34" charset="0"/>
                        </a:rPr>
                        <a:t>ACS 1-Year Subject Tables</a:t>
                      </a:r>
                      <a:endParaRPr lang="en-US" sz="1400" dirty="0">
                        <a:effectLst/>
                        <a:latin typeface="OpenSans"/>
                      </a:endParaRPr>
                    </a:p>
                  </a:txBody>
                  <a:tcPr marL="28279" marR="28279" marT="18853" marB="18853"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OpenSans"/>
                        </a:rPr>
                        <a:t> </a:t>
                      </a:r>
                    </a:p>
                  </a:txBody>
                  <a:tcPr marL="28279" marR="28279" marT="18853" marB="18853">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dirty="0">
                          <a:solidFill>
                            <a:srgbClr val="000000"/>
                          </a:solidFill>
                          <a:effectLst/>
                          <a:latin typeface="Wingdings" panose="05000000000000000000" pitchFamily="2" charset="2"/>
                        </a:rPr>
                        <a:t>ü</a:t>
                      </a:r>
                      <a:endParaRPr lang="en-US" sz="1100" dirty="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extLst>
                  <a:ext uri="{0D108BD9-81ED-4DB2-BD59-A6C34878D82A}">
                    <a16:rowId xmlns:a16="http://schemas.microsoft.com/office/drawing/2014/main" val="3430468145"/>
                  </a:ext>
                </a:extLst>
              </a:tr>
              <a:tr h="359527">
                <a:tc>
                  <a:txBody>
                    <a:bodyPr/>
                    <a:lstStyle/>
                    <a:p>
                      <a:pPr marL="0" marR="0" algn="ctr">
                        <a:spcBef>
                          <a:spcPts val="0"/>
                        </a:spcBef>
                        <a:spcAft>
                          <a:spcPts val="0"/>
                        </a:spcAft>
                      </a:pPr>
                      <a:r>
                        <a:rPr lang="en-US" sz="1400" dirty="0">
                          <a:solidFill>
                            <a:srgbClr val="000000"/>
                          </a:solidFill>
                          <a:effectLst/>
                          <a:latin typeface="Calibri" panose="020F0502020204030204" pitchFamily="34" charset="0"/>
                        </a:rPr>
                        <a:t>ACS Selected Population Profiles</a:t>
                      </a:r>
                      <a:endParaRPr lang="en-US" sz="1400" dirty="0">
                        <a:effectLst/>
                        <a:latin typeface="OpenSans"/>
                      </a:endParaRPr>
                    </a:p>
                  </a:txBody>
                  <a:tcPr marL="28279" marR="28279" marT="18853" marB="18853"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effectLst/>
                          <a:latin typeface="OpenSans"/>
                        </a:rPr>
                        <a:t> </a:t>
                      </a:r>
                    </a:p>
                  </a:txBody>
                  <a:tcPr marL="28279" marR="28279" marT="18853" marB="18853">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effectLst/>
                          <a:latin typeface="OpenSans"/>
                        </a:rPr>
                        <a:t> </a:t>
                      </a: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effectLst/>
                          <a:latin typeface="OpenSans"/>
                        </a:rPr>
                        <a:t> </a:t>
                      </a: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effectLst/>
                          <a:latin typeface="OpenSans"/>
                        </a:rPr>
                        <a:t> </a:t>
                      </a: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dirty="0">
                          <a:effectLst/>
                          <a:latin typeface="OpenSans"/>
                        </a:rPr>
                        <a:t> </a:t>
                      </a: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dirty="0">
                          <a:effectLst/>
                          <a:latin typeface="OpenSans"/>
                        </a:rPr>
                        <a:t> </a:t>
                      </a: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dirty="0">
                          <a:effectLst/>
                          <a:latin typeface="OpenSans"/>
                        </a:rPr>
                        <a:t> </a:t>
                      </a:r>
                    </a:p>
                  </a:txBody>
                  <a:tcPr marL="28279" marR="28279" marT="18853" marB="18853"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624960691"/>
                  </a:ext>
                </a:extLst>
              </a:tr>
              <a:tr h="359527">
                <a:tc>
                  <a:txBody>
                    <a:bodyPr/>
                    <a:lstStyle/>
                    <a:p>
                      <a:pPr marL="0" marR="0" algn="ctr">
                        <a:spcBef>
                          <a:spcPts val="0"/>
                        </a:spcBef>
                        <a:spcAft>
                          <a:spcPts val="0"/>
                        </a:spcAft>
                      </a:pPr>
                      <a:r>
                        <a:rPr lang="en-US" sz="1400" dirty="0">
                          <a:solidFill>
                            <a:srgbClr val="000000"/>
                          </a:solidFill>
                          <a:effectLst/>
                          <a:latin typeface="Calibri" panose="020F0502020204030204" pitchFamily="34" charset="0"/>
                        </a:rPr>
                        <a:t>ACS 5-Year Detailed Tables</a:t>
                      </a:r>
                      <a:endParaRPr lang="en-US" sz="1400" dirty="0">
                        <a:effectLst/>
                        <a:latin typeface="OpenSans"/>
                      </a:endParaRPr>
                    </a:p>
                  </a:txBody>
                  <a:tcPr marL="28279" marR="28279" marT="18853" marB="18853"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OpenSans"/>
                        </a:rPr>
                        <a:t> </a:t>
                      </a:r>
                    </a:p>
                  </a:txBody>
                  <a:tcPr marL="28279" marR="28279" marT="18853" marB="18853">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dirty="0">
                          <a:solidFill>
                            <a:srgbClr val="000000"/>
                          </a:solidFill>
                          <a:effectLst/>
                          <a:latin typeface="Wingdings" panose="05000000000000000000" pitchFamily="2" charset="2"/>
                        </a:rPr>
                        <a:t>ü</a:t>
                      </a:r>
                      <a:endParaRPr lang="en-US" sz="1100" dirty="0">
                        <a:effectLst/>
                        <a:latin typeface="OpenSans"/>
                      </a:endParaRPr>
                    </a:p>
                  </a:txBody>
                  <a:tcPr marL="28279" marR="28279" marT="18853" marB="18853"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extLst>
                  <a:ext uri="{0D108BD9-81ED-4DB2-BD59-A6C34878D82A}">
                    <a16:rowId xmlns:a16="http://schemas.microsoft.com/office/drawing/2014/main" val="1757978281"/>
                  </a:ext>
                </a:extLst>
              </a:tr>
              <a:tr h="359527">
                <a:tc>
                  <a:txBody>
                    <a:bodyPr/>
                    <a:lstStyle/>
                    <a:p>
                      <a:pPr marL="0" marR="0" algn="ctr">
                        <a:spcBef>
                          <a:spcPts val="0"/>
                        </a:spcBef>
                        <a:spcAft>
                          <a:spcPts val="0"/>
                        </a:spcAft>
                      </a:pPr>
                      <a:r>
                        <a:rPr lang="en-US" sz="1400" dirty="0">
                          <a:solidFill>
                            <a:srgbClr val="000000"/>
                          </a:solidFill>
                          <a:effectLst/>
                          <a:latin typeface="Calibri" panose="020F0502020204030204" pitchFamily="34" charset="0"/>
                        </a:rPr>
                        <a:t>ACS 5-Year Data Profiles</a:t>
                      </a:r>
                      <a:endParaRPr lang="en-US" sz="1400" dirty="0">
                        <a:effectLst/>
                        <a:latin typeface="OpenSans"/>
                      </a:endParaRPr>
                    </a:p>
                  </a:txBody>
                  <a:tcPr marL="28279" marR="28279" marT="18853" marB="18853"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effectLst/>
                          <a:latin typeface="OpenSans"/>
                        </a:rPr>
                        <a:t> </a:t>
                      </a:r>
                    </a:p>
                  </a:txBody>
                  <a:tcPr marL="28279" marR="28279" marT="18853" marB="18853">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dirty="0">
                          <a:solidFill>
                            <a:srgbClr val="000000"/>
                          </a:solidFill>
                          <a:effectLst/>
                          <a:latin typeface="Wingdings" panose="05000000000000000000" pitchFamily="2" charset="2"/>
                        </a:rPr>
                        <a:t>ü</a:t>
                      </a:r>
                      <a:endParaRPr lang="en-US" sz="1100" dirty="0">
                        <a:effectLst/>
                        <a:latin typeface="OpenSans"/>
                      </a:endParaRPr>
                    </a:p>
                  </a:txBody>
                  <a:tcPr marL="28279" marR="28279" marT="18853" marB="18853"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dirty="0">
                          <a:solidFill>
                            <a:srgbClr val="000000"/>
                          </a:solidFill>
                          <a:effectLst/>
                          <a:latin typeface="Wingdings" panose="05000000000000000000" pitchFamily="2" charset="2"/>
                        </a:rPr>
                        <a:t>ü</a:t>
                      </a:r>
                      <a:endParaRPr lang="en-US" sz="1100" dirty="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842512838"/>
                  </a:ext>
                </a:extLst>
              </a:tr>
              <a:tr h="359527">
                <a:tc>
                  <a:txBody>
                    <a:bodyPr/>
                    <a:lstStyle/>
                    <a:p>
                      <a:pPr marL="0" marR="0" algn="ctr">
                        <a:spcBef>
                          <a:spcPts val="0"/>
                        </a:spcBef>
                        <a:spcAft>
                          <a:spcPts val="0"/>
                        </a:spcAft>
                      </a:pPr>
                      <a:r>
                        <a:rPr lang="en-US" sz="1400" dirty="0">
                          <a:solidFill>
                            <a:srgbClr val="000000"/>
                          </a:solidFill>
                          <a:effectLst/>
                          <a:latin typeface="Calibri" panose="020F0502020204030204" pitchFamily="34" charset="0"/>
                        </a:rPr>
                        <a:t>ACS 5-Year Comparison Profiles</a:t>
                      </a:r>
                      <a:endParaRPr lang="en-US" sz="1400" dirty="0">
                        <a:effectLst/>
                        <a:latin typeface="OpenSans"/>
                      </a:endParaRPr>
                    </a:p>
                  </a:txBody>
                  <a:tcPr marL="28279" marR="28279" marT="18853" marB="18853"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OpenSans"/>
                        </a:rPr>
                        <a:t> </a:t>
                      </a:r>
                    </a:p>
                  </a:txBody>
                  <a:tcPr marL="28279" marR="28279" marT="18853" marB="18853">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OpenSans"/>
                        </a:rPr>
                        <a:t> </a:t>
                      </a: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OpenSans"/>
                        </a:rPr>
                        <a:t> </a:t>
                      </a: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OpenSans"/>
                        </a:rPr>
                        <a:t> </a:t>
                      </a: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OpenSans"/>
                        </a:rPr>
                        <a:t> </a:t>
                      </a: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OpenSans"/>
                        </a:rPr>
                        <a:t> </a:t>
                      </a: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dirty="0">
                          <a:solidFill>
                            <a:srgbClr val="000000"/>
                          </a:solidFill>
                          <a:effectLst/>
                          <a:latin typeface="Wingdings" panose="05000000000000000000" pitchFamily="2" charset="2"/>
                        </a:rPr>
                        <a:t>ü</a:t>
                      </a:r>
                      <a:endParaRPr lang="en-US" sz="1100" dirty="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extLst>
                  <a:ext uri="{0D108BD9-81ED-4DB2-BD59-A6C34878D82A}">
                    <a16:rowId xmlns:a16="http://schemas.microsoft.com/office/drawing/2014/main" val="2405325070"/>
                  </a:ext>
                </a:extLst>
              </a:tr>
              <a:tr h="359527">
                <a:tc>
                  <a:txBody>
                    <a:bodyPr/>
                    <a:lstStyle/>
                    <a:p>
                      <a:pPr marL="0" marR="0" algn="ctr">
                        <a:spcBef>
                          <a:spcPts val="0"/>
                        </a:spcBef>
                        <a:spcAft>
                          <a:spcPts val="0"/>
                        </a:spcAft>
                      </a:pPr>
                      <a:r>
                        <a:rPr lang="en-US" sz="1400" dirty="0">
                          <a:solidFill>
                            <a:srgbClr val="000000"/>
                          </a:solidFill>
                          <a:effectLst/>
                          <a:latin typeface="Calibri" panose="020F0502020204030204" pitchFamily="34" charset="0"/>
                        </a:rPr>
                        <a:t>ACS 5-Year Subject Tables</a:t>
                      </a:r>
                      <a:endParaRPr lang="en-US" sz="1400" dirty="0">
                        <a:effectLst/>
                        <a:latin typeface="OpenSans"/>
                      </a:endParaRPr>
                    </a:p>
                  </a:txBody>
                  <a:tcPr marL="28279" marR="28279" marT="18853" marB="18853"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effectLst/>
                          <a:latin typeface="OpenSans"/>
                        </a:rPr>
                        <a:t> </a:t>
                      </a:r>
                    </a:p>
                  </a:txBody>
                  <a:tcPr marL="28279" marR="28279" marT="18853" marB="18853">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dirty="0">
                          <a:solidFill>
                            <a:srgbClr val="000000"/>
                          </a:solidFill>
                          <a:effectLst/>
                          <a:latin typeface="Wingdings" panose="05000000000000000000" pitchFamily="2" charset="2"/>
                        </a:rPr>
                        <a:t>ü</a:t>
                      </a:r>
                      <a:endParaRPr lang="en-US" sz="1100" dirty="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924231879"/>
                  </a:ext>
                </a:extLst>
              </a:tr>
              <a:tr h="359527">
                <a:tc>
                  <a:txBody>
                    <a:bodyPr/>
                    <a:lstStyle/>
                    <a:p>
                      <a:pPr marL="0" marR="0" algn="ctr">
                        <a:spcBef>
                          <a:spcPts val="0"/>
                        </a:spcBef>
                        <a:spcAft>
                          <a:spcPts val="0"/>
                        </a:spcAft>
                      </a:pPr>
                      <a:r>
                        <a:rPr lang="en-US" sz="1400" dirty="0">
                          <a:solidFill>
                            <a:srgbClr val="000000"/>
                          </a:solidFill>
                          <a:effectLst/>
                          <a:latin typeface="Calibri" panose="020F0502020204030204" pitchFamily="34" charset="0"/>
                        </a:rPr>
                        <a:t>ACS Supplemental Estimates</a:t>
                      </a:r>
                      <a:endParaRPr lang="en-US" sz="1400" dirty="0">
                        <a:effectLst/>
                        <a:latin typeface="OpenSans"/>
                      </a:endParaRPr>
                    </a:p>
                  </a:txBody>
                  <a:tcPr marL="28279" marR="28279" marT="18853" marB="18853"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OpenSans"/>
                        </a:rPr>
                        <a:t> </a:t>
                      </a:r>
                    </a:p>
                  </a:txBody>
                  <a:tcPr marL="28279" marR="28279" marT="18853" marB="18853">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OpenSans"/>
                        </a:rPr>
                        <a:t> </a:t>
                      </a: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OpenSans"/>
                        </a:rPr>
                        <a:t> </a:t>
                      </a: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OpenSans"/>
                        </a:rPr>
                        <a:t> </a:t>
                      </a: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OpenSans"/>
                        </a:rPr>
                        <a:t> </a:t>
                      </a: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dirty="0">
                          <a:solidFill>
                            <a:srgbClr val="000000"/>
                          </a:solidFill>
                          <a:effectLst/>
                          <a:latin typeface="Wingdings" panose="05000000000000000000" pitchFamily="2" charset="2"/>
                        </a:rPr>
                        <a:t>ü</a:t>
                      </a:r>
                      <a:endParaRPr lang="en-US" sz="1100" dirty="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dirty="0">
                          <a:solidFill>
                            <a:srgbClr val="000000"/>
                          </a:solidFill>
                          <a:effectLst/>
                          <a:latin typeface="Wingdings" panose="05000000000000000000" pitchFamily="2" charset="2"/>
                        </a:rPr>
                        <a:t>ü</a:t>
                      </a:r>
                      <a:endParaRPr lang="en-US" sz="1100" dirty="0">
                        <a:effectLst/>
                        <a:latin typeface="OpenSans"/>
                      </a:endParaRPr>
                    </a:p>
                  </a:txBody>
                  <a:tcPr marL="28279" marR="28279" marT="18853" marB="18853">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extLst>
                  <a:ext uri="{0D108BD9-81ED-4DB2-BD59-A6C34878D82A}">
                    <a16:rowId xmlns:a16="http://schemas.microsoft.com/office/drawing/2014/main" val="3500193890"/>
                  </a:ext>
                </a:extLst>
              </a:tr>
              <a:tr h="359527">
                <a:tc>
                  <a:txBody>
                    <a:bodyPr/>
                    <a:lstStyle/>
                    <a:p>
                      <a:pPr marL="0" marR="0" algn="ctr">
                        <a:spcBef>
                          <a:spcPts val="0"/>
                        </a:spcBef>
                        <a:spcAft>
                          <a:spcPts val="0"/>
                        </a:spcAft>
                      </a:pPr>
                      <a:r>
                        <a:rPr lang="en-US" sz="1400" dirty="0">
                          <a:solidFill>
                            <a:srgbClr val="000000"/>
                          </a:solidFill>
                          <a:effectLst/>
                          <a:latin typeface="Calibri" panose="020F0502020204030204" pitchFamily="34" charset="0"/>
                        </a:rPr>
                        <a:t>Decennial Summary File 1 (SF1)</a:t>
                      </a:r>
                      <a:endParaRPr lang="en-US" sz="1400" dirty="0">
                        <a:effectLst/>
                        <a:latin typeface="OpenSans"/>
                      </a:endParaRPr>
                    </a:p>
                  </a:txBody>
                  <a:tcPr marL="28279" marR="28279" marT="18853" marB="18853"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effectLst/>
                          <a:latin typeface="OpenSans"/>
                        </a:rPr>
                        <a:t> </a:t>
                      </a: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effectLst/>
                          <a:latin typeface="OpenSans"/>
                        </a:rPr>
                        <a:t> </a:t>
                      </a: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effectLst/>
                          <a:latin typeface="OpenSans"/>
                        </a:rPr>
                        <a:t> </a:t>
                      </a: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effectLst/>
                          <a:latin typeface="OpenSans"/>
                        </a:rPr>
                        <a:t> </a:t>
                      </a: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effectLst/>
                          <a:latin typeface="OpenSans"/>
                        </a:rPr>
                        <a:t> </a:t>
                      </a:r>
                    </a:p>
                  </a:txBody>
                  <a:tcPr marL="28279" marR="28279" marT="18853" marB="18853"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effectLst/>
                          <a:latin typeface="OpenSans"/>
                        </a:rPr>
                        <a:t> </a:t>
                      </a: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dirty="0">
                          <a:effectLst/>
                          <a:latin typeface="OpenSans"/>
                        </a:rPr>
                        <a:t> </a:t>
                      </a:r>
                    </a:p>
                  </a:txBody>
                  <a:tcPr marL="28279" marR="28279" marT="18853" marB="18853">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effectLst/>
                          <a:latin typeface="OpenSans"/>
                        </a:rPr>
                        <a:t> </a:t>
                      </a:r>
                    </a:p>
                  </a:txBody>
                  <a:tcPr marL="28279" marR="28279" marT="18853" marB="18853">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561737377"/>
                  </a:ext>
                </a:extLst>
              </a:tr>
              <a:tr h="453170">
                <a:tc>
                  <a:txBody>
                    <a:bodyPr/>
                    <a:lstStyle/>
                    <a:p>
                      <a:pPr marL="0" marR="0" algn="ctr">
                        <a:spcBef>
                          <a:spcPts val="0"/>
                        </a:spcBef>
                        <a:spcAft>
                          <a:spcPts val="0"/>
                        </a:spcAft>
                      </a:pPr>
                      <a:r>
                        <a:rPr lang="en-US" sz="1400" dirty="0">
                          <a:solidFill>
                            <a:srgbClr val="000000"/>
                          </a:solidFill>
                          <a:effectLst/>
                          <a:latin typeface="Calibri" panose="020F0502020204030204" pitchFamily="34" charset="0"/>
                        </a:rPr>
                        <a:t>Decennial Summary File 2 (SF2), AIAN, and Redistricting (PL) Tables</a:t>
                      </a:r>
                      <a:endParaRPr lang="en-US" sz="1400" dirty="0">
                        <a:effectLst/>
                        <a:latin typeface="OpenSans"/>
                      </a:endParaRPr>
                    </a:p>
                  </a:txBody>
                  <a:tcPr marL="28279" marR="28279" marT="18853" marB="18853"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OpenSans"/>
                        </a:rPr>
                        <a:t> </a:t>
                      </a: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OpenSans"/>
                        </a:rPr>
                        <a:t> </a:t>
                      </a: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OpenSans"/>
                        </a:rPr>
                        <a:t> </a:t>
                      </a: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OpenSans"/>
                        </a:rPr>
                        <a:t> </a:t>
                      </a: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OpenSans"/>
                        </a:rPr>
                        <a:t> </a:t>
                      </a: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OpenSans"/>
                        </a:rPr>
                        <a:t> </a:t>
                      </a:r>
                    </a:p>
                  </a:txBody>
                  <a:tcPr marL="28279" marR="28279" marT="18853" marB="18853"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OpenSans"/>
                        </a:rPr>
                        <a:t> </a:t>
                      </a: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dirty="0">
                          <a:effectLst/>
                          <a:latin typeface="OpenSans"/>
                        </a:rPr>
                        <a:t> </a:t>
                      </a:r>
                    </a:p>
                  </a:txBody>
                  <a:tcPr marL="28279" marR="28279" marT="18853" marB="18853">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dirty="0">
                          <a:effectLst/>
                          <a:latin typeface="OpenSans"/>
                        </a:rPr>
                        <a:t> </a:t>
                      </a:r>
                    </a:p>
                  </a:txBody>
                  <a:tcPr marL="28279" marR="28279" marT="18853" marB="18853">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extLst>
                  <a:ext uri="{0D108BD9-81ED-4DB2-BD59-A6C34878D82A}">
                    <a16:rowId xmlns:a16="http://schemas.microsoft.com/office/drawing/2014/main" val="2549756908"/>
                  </a:ext>
                </a:extLst>
              </a:tr>
              <a:tr h="241558">
                <a:tc>
                  <a:txBody>
                    <a:bodyPr/>
                    <a:lstStyle/>
                    <a:p>
                      <a:pPr marL="0" marR="0" algn="ctr">
                        <a:spcBef>
                          <a:spcPts val="0"/>
                        </a:spcBef>
                        <a:spcAft>
                          <a:spcPts val="0"/>
                        </a:spcAft>
                      </a:pPr>
                      <a:r>
                        <a:rPr lang="en-US" sz="1400" dirty="0">
                          <a:solidFill>
                            <a:srgbClr val="000000"/>
                          </a:solidFill>
                          <a:effectLst/>
                          <a:latin typeface="Calibri" panose="020F0502020204030204" pitchFamily="34" charset="0"/>
                        </a:rPr>
                        <a:t>Decennial American Samoa Summary File</a:t>
                      </a:r>
                      <a:endParaRPr lang="en-US" sz="1400" dirty="0">
                        <a:effectLst/>
                        <a:latin typeface="OpenSans"/>
                      </a:endParaRPr>
                    </a:p>
                  </a:txBody>
                  <a:tcPr marL="28279" marR="28279" marT="18853" marB="18853"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effectLst/>
                          <a:latin typeface="OpenSans"/>
                        </a:rPr>
                        <a:t> </a:t>
                      </a:r>
                    </a:p>
                  </a:txBody>
                  <a:tcPr marL="28279" marR="28279" marT="18853" marB="18853">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dirty="0">
                          <a:effectLst/>
                          <a:latin typeface="OpenSans"/>
                        </a:rPr>
                        <a:t> </a:t>
                      </a: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dirty="0">
                          <a:effectLst/>
                          <a:latin typeface="OpenSans"/>
                        </a:rPr>
                        <a:t> </a:t>
                      </a: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effectLst/>
                          <a:latin typeface="OpenSans"/>
                        </a:rPr>
                        <a:t> </a:t>
                      </a: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effectLst/>
                          <a:latin typeface="OpenSans"/>
                        </a:rPr>
                        <a:t> </a:t>
                      </a: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effectLst/>
                          <a:latin typeface="OpenSans"/>
                        </a:rPr>
                        <a:t> </a:t>
                      </a:r>
                    </a:p>
                  </a:txBody>
                  <a:tcPr marL="28279" marR="28279" marT="18853" marB="18853"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effectLst/>
                          <a:latin typeface="OpenSans"/>
                        </a:rPr>
                        <a:t> </a:t>
                      </a: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effectLst/>
                          <a:latin typeface="OpenSans"/>
                        </a:rPr>
                        <a:t> </a:t>
                      </a:r>
                    </a:p>
                  </a:txBody>
                  <a:tcPr marL="28279" marR="28279" marT="18853" marB="18853">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dirty="0">
                          <a:effectLst/>
                          <a:latin typeface="OpenSans"/>
                        </a:rPr>
                        <a:t> </a:t>
                      </a:r>
                    </a:p>
                  </a:txBody>
                  <a:tcPr marL="28279" marR="28279" marT="18853" marB="18853">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97127217"/>
                  </a:ext>
                </a:extLst>
              </a:tr>
              <a:tr h="387821">
                <a:tc>
                  <a:txBody>
                    <a:bodyPr/>
                    <a:lstStyle/>
                    <a:p>
                      <a:pPr marL="0" marR="0" algn="ctr">
                        <a:spcBef>
                          <a:spcPts val="0"/>
                        </a:spcBef>
                        <a:spcAft>
                          <a:spcPts val="0"/>
                        </a:spcAft>
                      </a:pPr>
                      <a:r>
                        <a:rPr lang="en-US" sz="1400" dirty="0">
                          <a:solidFill>
                            <a:srgbClr val="000000"/>
                          </a:solidFill>
                          <a:effectLst/>
                          <a:latin typeface="Calibri" panose="020F0502020204030204" pitchFamily="34" charset="0"/>
                        </a:rPr>
                        <a:t>Decennial Year of Entry: Guam, American Samoa, and Northern Mariana Islands</a:t>
                      </a:r>
                      <a:endParaRPr lang="en-US" sz="1400" dirty="0">
                        <a:effectLst/>
                        <a:latin typeface="OpenSans"/>
                      </a:endParaRPr>
                    </a:p>
                  </a:txBody>
                  <a:tcPr marL="28279" marR="28279" marT="18853" marB="18853"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OpenSans"/>
                        </a:rPr>
                        <a:t> </a:t>
                      </a:r>
                    </a:p>
                  </a:txBody>
                  <a:tcPr marL="28279" marR="28279" marT="18853" marB="18853">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Wingdings" panose="05000000000000000000" pitchFamily="2" charset="2"/>
                        </a:rPr>
                        <a:t>ü</a:t>
                      </a:r>
                      <a:endParaRPr lang="en-US" sz="110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OpenSans"/>
                        </a:rPr>
                        <a:t> </a:t>
                      </a: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OpenSans"/>
                        </a:rPr>
                        <a:t> </a:t>
                      </a: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OpenSans"/>
                        </a:rPr>
                        <a:t> </a:t>
                      </a: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OpenSans"/>
                        </a:rPr>
                        <a:t> </a:t>
                      </a: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OpenSans"/>
                        </a:rPr>
                        <a:t> </a:t>
                      </a:r>
                    </a:p>
                  </a:txBody>
                  <a:tcPr marL="28279" marR="28279" marT="18853" marB="18853"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OpenSans"/>
                        </a:rPr>
                        <a:t> </a:t>
                      </a: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OpenSans"/>
                        </a:rPr>
                        <a:t> </a:t>
                      </a:r>
                    </a:p>
                  </a:txBody>
                  <a:tcPr marL="28279" marR="28279" marT="18853" marB="18853">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dirty="0">
                          <a:effectLst/>
                          <a:latin typeface="OpenSans"/>
                        </a:rPr>
                        <a:t> </a:t>
                      </a:r>
                    </a:p>
                  </a:txBody>
                  <a:tcPr marL="28279" marR="28279" marT="18853" marB="18853">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extLst>
                  <a:ext uri="{0D108BD9-81ED-4DB2-BD59-A6C34878D82A}">
                    <a16:rowId xmlns:a16="http://schemas.microsoft.com/office/drawing/2014/main" val="2160086022"/>
                  </a:ext>
                </a:extLst>
              </a:tr>
            </a:tbl>
          </a:graphicData>
        </a:graphic>
      </p:graphicFrame>
    </p:spTree>
    <p:extLst>
      <p:ext uri="{BB962C8B-B14F-4D97-AF65-F5344CB8AC3E}">
        <p14:creationId xmlns:p14="http://schemas.microsoft.com/office/powerpoint/2010/main" val="554663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6F1F283-A6C0-4842-8420-12EC3646F496}"/>
              </a:ext>
            </a:extLst>
          </p:cNvPr>
          <p:cNvSpPr txBox="1">
            <a:spLocks/>
          </p:cNvSpPr>
          <p:nvPr/>
        </p:nvSpPr>
        <p:spPr bwMode="auto">
          <a:xfrm>
            <a:off x="479036" y="0"/>
            <a:ext cx="7772400" cy="716599"/>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lvl="0"/>
            <a:r>
              <a:rPr lang="en-US" altLang="en-US" sz="3600" dirty="0">
                <a:latin typeface="Calibri" panose="020F0502020204030204" pitchFamily="34" charset="0"/>
                <a:cs typeface="Calibri" panose="020F0502020204030204" pitchFamily="34" charset="0"/>
              </a:rPr>
              <a:t>Data Now Available in data.census.gov</a:t>
            </a:r>
            <a:endParaRPr lang="en-US" altLang="en-US" sz="3200" dirty="0">
              <a:latin typeface="OpenSans"/>
            </a:endParaRPr>
          </a:p>
        </p:txBody>
      </p:sp>
      <p:sp>
        <p:nvSpPr>
          <p:cNvPr id="3" name="Rectangle 1">
            <a:extLst>
              <a:ext uri="{FF2B5EF4-FFF2-40B4-BE49-F238E27FC236}">
                <a16:creationId xmlns:a16="http://schemas.microsoft.com/office/drawing/2014/main" id="{1927116B-720B-4363-AE1D-82F254A18EE4}"/>
              </a:ext>
            </a:extLst>
          </p:cNvPr>
          <p:cNvSpPr>
            <a:spLocks noChangeArrowheads="1"/>
          </p:cNvSpPr>
          <p:nvPr/>
        </p:nvSpPr>
        <p:spPr bwMode="auto">
          <a:xfrm>
            <a:off x="4602698" y="1281885"/>
            <a:ext cx="65" cy="4308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rPr>
              <a:t/>
            </a:r>
            <a:br>
              <a:rPr kumimoji="0" lang="en-US" altLang="en-US" sz="10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584628DC-DB7C-4B2D-BF8E-2526B688BE79}"/>
              </a:ext>
            </a:extLst>
          </p:cNvPr>
          <p:cNvGraphicFramePr>
            <a:graphicFrameLocks noGrp="1"/>
          </p:cNvGraphicFramePr>
          <p:nvPr>
            <p:extLst>
              <p:ext uri="{D42A27DB-BD31-4B8C-83A1-F6EECF244321}">
                <p14:modId xmlns:p14="http://schemas.microsoft.com/office/powerpoint/2010/main" val="582333066"/>
              </p:ext>
            </p:extLst>
          </p:nvPr>
        </p:nvGraphicFramePr>
        <p:xfrm>
          <a:off x="740230" y="732043"/>
          <a:ext cx="10914745" cy="5393913"/>
        </p:xfrm>
        <a:graphic>
          <a:graphicData uri="http://schemas.openxmlformats.org/drawingml/2006/table">
            <a:tbl>
              <a:tblPr/>
              <a:tblGrid>
                <a:gridCol w="3585616">
                  <a:extLst>
                    <a:ext uri="{9D8B030D-6E8A-4147-A177-3AD203B41FA5}">
                      <a16:colId xmlns:a16="http://schemas.microsoft.com/office/drawing/2014/main" val="1282143915"/>
                    </a:ext>
                  </a:extLst>
                </a:gridCol>
                <a:gridCol w="710998">
                  <a:extLst>
                    <a:ext uri="{9D8B030D-6E8A-4147-A177-3AD203B41FA5}">
                      <a16:colId xmlns:a16="http://schemas.microsoft.com/office/drawing/2014/main" val="2290840110"/>
                    </a:ext>
                  </a:extLst>
                </a:gridCol>
                <a:gridCol w="710998">
                  <a:extLst>
                    <a:ext uri="{9D8B030D-6E8A-4147-A177-3AD203B41FA5}">
                      <a16:colId xmlns:a16="http://schemas.microsoft.com/office/drawing/2014/main" val="3398673374"/>
                    </a:ext>
                  </a:extLst>
                </a:gridCol>
                <a:gridCol w="711956">
                  <a:extLst>
                    <a:ext uri="{9D8B030D-6E8A-4147-A177-3AD203B41FA5}">
                      <a16:colId xmlns:a16="http://schemas.microsoft.com/office/drawing/2014/main" val="2592807989"/>
                    </a:ext>
                  </a:extLst>
                </a:gridCol>
                <a:gridCol w="712913">
                  <a:extLst>
                    <a:ext uri="{9D8B030D-6E8A-4147-A177-3AD203B41FA5}">
                      <a16:colId xmlns:a16="http://schemas.microsoft.com/office/drawing/2014/main" val="3729537848"/>
                    </a:ext>
                  </a:extLst>
                </a:gridCol>
                <a:gridCol w="711956">
                  <a:extLst>
                    <a:ext uri="{9D8B030D-6E8A-4147-A177-3AD203B41FA5}">
                      <a16:colId xmlns:a16="http://schemas.microsoft.com/office/drawing/2014/main" val="1938530424"/>
                    </a:ext>
                  </a:extLst>
                </a:gridCol>
                <a:gridCol w="712913">
                  <a:extLst>
                    <a:ext uri="{9D8B030D-6E8A-4147-A177-3AD203B41FA5}">
                      <a16:colId xmlns:a16="http://schemas.microsoft.com/office/drawing/2014/main" val="2860958639"/>
                    </a:ext>
                  </a:extLst>
                </a:gridCol>
                <a:gridCol w="711956">
                  <a:extLst>
                    <a:ext uri="{9D8B030D-6E8A-4147-A177-3AD203B41FA5}">
                      <a16:colId xmlns:a16="http://schemas.microsoft.com/office/drawing/2014/main" val="871425191"/>
                    </a:ext>
                  </a:extLst>
                </a:gridCol>
                <a:gridCol w="712913">
                  <a:extLst>
                    <a:ext uri="{9D8B030D-6E8A-4147-A177-3AD203B41FA5}">
                      <a16:colId xmlns:a16="http://schemas.microsoft.com/office/drawing/2014/main" val="420939108"/>
                    </a:ext>
                  </a:extLst>
                </a:gridCol>
                <a:gridCol w="816263">
                  <a:extLst>
                    <a:ext uri="{9D8B030D-6E8A-4147-A177-3AD203B41FA5}">
                      <a16:colId xmlns:a16="http://schemas.microsoft.com/office/drawing/2014/main" val="1290428158"/>
                    </a:ext>
                  </a:extLst>
                </a:gridCol>
                <a:gridCol w="816263">
                  <a:extLst>
                    <a:ext uri="{9D8B030D-6E8A-4147-A177-3AD203B41FA5}">
                      <a16:colId xmlns:a16="http://schemas.microsoft.com/office/drawing/2014/main" val="394116896"/>
                    </a:ext>
                  </a:extLst>
                </a:gridCol>
              </a:tblGrid>
              <a:tr h="471626">
                <a:tc>
                  <a:txBody>
                    <a:bodyPr/>
                    <a:lstStyle/>
                    <a:p>
                      <a:pPr algn="ctr"/>
                      <a:r>
                        <a:rPr lang="en-US" sz="1100" dirty="0">
                          <a:effectLst/>
                          <a:latin typeface="OpenSans"/>
                        </a:rPr>
                        <a:t> </a:t>
                      </a:r>
                    </a:p>
                  </a:txBody>
                  <a:tcPr marL="28279" marR="28279" marT="18853" marB="18853"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b="1" dirty="0">
                          <a:solidFill>
                            <a:srgbClr val="FFFFFF"/>
                          </a:solidFill>
                          <a:effectLst/>
                          <a:latin typeface="Calibri" panose="020F0502020204030204" pitchFamily="34" charset="0"/>
                        </a:rPr>
                        <a:t>2000</a:t>
                      </a:r>
                      <a:endParaRPr lang="en-US" sz="1400" dirty="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b="1" dirty="0">
                          <a:solidFill>
                            <a:srgbClr val="FFFFFF"/>
                          </a:solidFill>
                          <a:effectLst/>
                          <a:latin typeface="Calibri" panose="020F0502020204030204" pitchFamily="34" charset="0"/>
                        </a:rPr>
                        <a:t>2010</a:t>
                      </a:r>
                      <a:endParaRPr lang="en-US" sz="1400" dirty="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b="1" dirty="0">
                          <a:solidFill>
                            <a:srgbClr val="FFFFFF"/>
                          </a:solidFill>
                          <a:effectLst/>
                          <a:latin typeface="Calibri" panose="020F0502020204030204" pitchFamily="34" charset="0"/>
                        </a:rPr>
                        <a:t>2011</a:t>
                      </a:r>
                      <a:endParaRPr lang="en-US" sz="1400" dirty="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b="1" dirty="0">
                          <a:solidFill>
                            <a:srgbClr val="FFFFFF"/>
                          </a:solidFill>
                          <a:effectLst/>
                          <a:latin typeface="Calibri" panose="020F0502020204030204" pitchFamily="34" charset="0"/>
                        </a:rPr>
                        <a:t>2012</a:t>
                      </a:r>
                      <a:endParaRPr lang="en-US" sz="1400" dirty="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b="1" dirty="0">
                          <a:solidFill>
                            <a:srgbClr val="FFFFFF"/>
                          </a:solidFill>
                          <a:effectLst/>
                          <a:latin typeface="Calibri" panose="020F0502020204030204" pitchFamily="34" charset="0"/>
                        </a:rPr>
                        <a:t>2013</a:t>
                      </a:r>
                      <a:endParaRPr lang="en-US" sz="1400" dirty="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b="1" dirty="0">
                          <a:solidFill>
                            <a:srgbClr val="FFFFFF"/>
                          </a:solidFill>
                          <a:effectLst/>
                          <a:latin typeface="Calibri" panose="020F0502020204030204" pitchFamily="34" charset="0"/>
                        </a:rPr>
                        <a:t>2014</a:t>
                      </a:r>
                      <a:endParaRPr lang="en-US" sz="1400" dirty="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b="1" dirty="0">
                          <a:solidFill>
                            <a:srgbClr val="FFFFFF"/>
                          </a:solidFill>
                          <a:effectLst/>
                          <a:latin typeface="Calibri" panose="020F0502020204030204" pitchFamily="34" charset="0"/>
                        </a:rPr>
                        <a:t>2015</a:t>
                      </a:r>
                      <a:endParaRPr lang="en-US" sz="1400" dirty="0">
                        <a:effectLst/>
                        <a:latin typeface="OpenSans"/>
                      </a:endParaRPr>
                    </a:p>
                  </a:txBody>
                  <a:tcPr marL="28279" marR="28279" marT="18853" marB="18853"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b="1" dirty="0">
                          <a:solidFill>
                            <a:srgbClr val="FFFFFF"/>
                          </a:solidFill>
                          <a:effectLst/>
                          <a:latin typeface="Calibri" panose="020F0502020204030204" pitchFamily="34" charset="0"/>
                        </a:rPr>
                        <a:t>2016</a:t>
                      </a:r>
                      <a:endParaRPr lang="en-US" sz="1400" dirty="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b="1" dirty="0">
                          <a:solidFill>
                            <a:srgbClr val="FFFFFF"/>
                          </a:solidFill>
                          <a:effectLst/>
                          <a:latin typeface="Calibri" panose="020F0502020204030204" pitchFamily="34" charset="0"/>
                        </a:rPr>
                        <a:t>2017</a:t>
                      </a:r>
                      <a:endParaRPr lang="en-US" sz="1400" dirty="0">
                        <a:effectLst/>
                        <a:latin typeface="OpenSans"/>
                      </a:endParaRPr>
                    </a:p>
                  </a:txBody>
                  <a:tcPr marL="28279" marR="28279" marT="18853" marB="18853"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b="1" dirty="0">
                          <a:solidFill>
                            <a:srgbClr val="FFFFFF"/>
                          </a:solidFill>
                          <a:effectLst/>
                          <a:latin typeface="Calibri" panose="020F0502020204030204" pitchFamily="34" charset="0"/>
                        </a:rPr>
                        <a:t>2018</a:t>
                      </a:r>
                      <a:endParaRPr lang="en-US" sz="1400" dirty="0">
                        <a:effectLst/>
                        <a:latin typeface="OpenSans"/>
                      </a:endParaRPr>
                    </a:p>
                  </a:txBody>
                  <a:tcPr marL="28279" marR="28279" marT="18853" marB="18853"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5B9BD5"/>
                    </a:solidFill>
                  </a:tcPr>
                </a:tc>
                <a:extLst>
                  <a:ext uri="{0D108BD9-81ED-4DB2-BD59-A6C34878D82A}">
                    <a16:rowId xmlns:a16="http://schemas.microsoft.com/office/drawing/2014/main" val="1110925300"/>
                  </a:ext>
                </a:extLst>
              </a:tr>
              <a:tr h="702791">
                <a:tc>
                  <a:txBody>
                    <a:bodyPr/>
                    <a:lstStyle/>
                    <a:p>
                      <a:pPr marL="0" marR="0" algn="ctr">
                        <a:spcBef>
                          <a:spcPts val="0"/>
                        </a:spcBef>
                        <a:spcAft>
                          <a:spcPts val="0"/>
                        </a:spcAft>
                      </a:pPr>
                      <a:r>
                        <a:rPr lang="en-US" sz="1400" dirty="0">
                          <a:solidFill>
                            <a:srgbClr val="000000"/>
                          </a:solidFill>
                          <a:effectLst/>
                          <a:latin typeface="Calibri" panose="020F0502020204030204" pitchFamily="34" charset="0"/>
                        </a:rPr>
                        <a:t>Decennial 113</a:t>
                      </a:r>
                      <a:r>
                        <a:rPr lang="en-US" sz="1400" baseline="30000" dirty="0">
                          <a:solidFill>
                            <a:srgbClr val="000000"/>
                          </a:solidFill>
                          <a:effectLst/>
                          <a:latin typeface="Calibri" panose="020F0502020204030204" pitchFamily="34" charset="0"/>
                        </a:rPr>
                        <a:t>th</a:t>
                      </a:r>
                      <a:r>
                        <a:rPr lang="en-US" sz="1400" dirty="0">
                          <a:solidFill>
                            <a:srgbClr val="000000"/>
                          </a:solidFill>
                          <a:effectLst/>
                          <a:latin typeface="Calibri" panose="020F0502020204030204" pitchFamily="34" charset="0"/>
                        </a:rPr>
                        <a:t>, 115</a:t>
                      </a:r>
                      <a:r>
                        <a:rPr lang="en-US" sz="1400" baseline="30000" dirty="0">
                          <a:solidFill>
                            <a:srgbClr val="000000"/>
                          </a:solidFill>
                          <a:effectLst/>
                          <a:latin typeface="Calibri" panose="020F0502020204030204" pitchFamily="34" charset="0"/>
                        </a:rPr>
                        <a:t>th</a:t>
                      </a:r>
                      <a:r>
                        <a:rPr lang="en-US" sz="1400" dirty="0">
                          <a:solidFill>
                            <a:srgbClr val="000000"/>
                          </a:solidFill>
                          <a:effectLst/>
                          <a:latin typeface="Calibri" panose="020F0502020204030204" pitchFamily="34" charset="0"/>
                        </a:rPr>
                        <a:t> and 116</a:t>
                      </a:r>
                      <a:r>
                        <a:rPr lang="en-US" sz="1400" baseline="30000" dirty="0">
                          <a:solidFill>
                            <a:srgbClr val="000000"/>
                          </a:solidFill>
                          <a:effectLst/>
                          <a:latin typeface="Calibri" panose="020F0502020204030204" pitchFamily="34" charset="0"/>
                        </a:rPr>
                        <a:t>th</a:t>
                      </a:r>
                      <a:r>
                        <a:rPr lang="en-US" sz="1400" dirty="0">
                          <a:solidFill>
                            <a:srgbClr val="000000"/>
                          </a:solidFill>
                          <a:effectLst/>
                          <a:latin typeface="Calibri" panose="020F0502020204030204" pitchFamily="34" charset="0"/>
                        </a:rPr>
                        <a:t> Congressional District Summary File</a:t>
                      </a:r>
                      <a:endParaRPr lang="en-US" sz="1400" dirty="0">
                        <a:effectLst/>
                        <a:latin typeface="OpenSans"/>
                      </a:endParaRPr>
                    </a:p>
                  </a:txBody>
                  <a:tcPr marL="60435" marR="60435" marT="40290" marB="40290"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600" dirty="0">
                          <a:effectLst/>
                          <a:latin typeface="OpenSans"/>
                        </a:rPr>
                        <a:t> </a:t>
                      </a:r>
                    </a:p>
                  </a:txBody>
                  <a:tcPr marL="60435" marR="60435" marT="40290" marB="4029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200" dirty="0">
                          <a:solidFill>
                            <a:srgbClr val="000000"/>
                          </a:solidFill>
                          <a:effectLst/>
                          <a:latin typeface="Wingdings" panose="05000000000000000000" pitchFamily="2" charset="2"/>
                        </a:rPr>
                        <a:t>ü</a:t>
                      </a:r>
                      <a:endParaRPr lang="en-US" sz="1600" dirty="0">
                        <a:effectLst/>
                        <a:latin typeface="OpenSans"/>
                      </a:endParaRP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600" dirty="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600" dirty="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600" dirty="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600" dirty="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600" dirty="0">
                          <a:effectLst/>
                          <a:latin typeface="OpenSans"/>
                        </a:rPr>
                        <a:t> </a:t>
                      </a:r>
                    </a:p>
                  </a:txBody>
                  <a:tcPr marL="60435" marR="60435" marT="40290" marB="40290"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600" dirty="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600" dirty="0">
                          <a:effectLst/>
                          <a:latin typeface="OpenSans"/>
                        </a:rPr>
                        <a:t> </a:t>
                      </a:r>
                    </a:p>
                  </a:txBody>
                  <a:tcPr marL="60435" marR="60435" marT="40290" marB="40290">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600" dirty="0">
                          <a:effectLst/>
                          <a:latin typeface="OpenSans"/>
                        </a:rPr>
                        <a:t> </a:t>
                      </a:r>
                    </a:p>
                  </a:txBody>
                  <a:tcPr marL="60435" marR="60435" marT="40290" marB="4029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845090370"/>
                  </a:ext>
                </a:extLst>
              </a:tr>
              <a:tr h="390745">
                <a:tc>
                  <a:txBody>
                    <a:bodyPr/>
                    <a:lstStyle/>
                    <a:p>
                      <a:pPr marL="0" marR="0" algn="ctr">
                        <a:spcBef>
                          <a:spcPts val="0"/>
                        </a:spcBef>
                        <a:spcAft>
                          <a:spcPts val="0"/>
                        </a:spcAft>
                      </a:pPr>
                      <a:r>
                        <a:rPr lang="en-US" sz="1400" dirty="0">
                          <a:solidFill>
                            <a:srgbClr val="000000"/>
                          </a:solidFill>
                          <a:effectLst/>
                          <a:latin typeface="Calibri" panose="020F0502020204030204" pitchFamily="34" charset="0"/>
                        </a:rPr>
                        <a:t>Economic Census</a:t>
                      </a:r>
                      <a:endParaRPr lang="en-US" sz="1400" dirty="0">
                        <a:effectLst/>
                        <a:latin typeface="OpenSans"/>
                      </a:endParaRPr>
                    </a:p>
                  </a:txBody>
                  <a:tcPr marL="60435" marR="60435" marT="40290" marB="40290"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effectLst/>
                          <a:latin typeface="OpenSans"/>
                        </a:rPr>
                        <a:t> </a:t>
                      </a:r>
                    </a:p>
                  </a:txBody>
                  <a:tcPr marL="60435" marR="60435" marT="40290" marB="4029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solidFill>
                            <a:srgbClr val="000000"/>
                          </a:solidFill>
                          <a:effectLst/>
                          <a:latin typeface="Wingdings" panose="05000000000000000000" pitchFamily="2" charset="2"/>
                        </a:rPr>
                        <a:t>ü</a:t>
                      </a:r>
                      <a:endParaRPr lang="en-US" sz="1600">
                        <a:effectLst/>
                        <a:latin typeface="OpenSans"/>
                      </a:endParaRP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effectLst/>
                          <a:latin typeface="OpenSans"/>
                        </a:rPr>
                        <a:t> </a:t>
                      </a:r>
                    </a:p>
                  </a:txBody>
                  <a:tcPr marL="60435" marR="60435" marT="40290" marB="40290"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effectLst/>
                          <a:latin typeface="Wingdings" panose="05000000000000000000" pitchFamily="2" charset="2"/>
                        </a:rPr>
                        <a:t>ü</a:t>
                      </a:r>
                      <a:endParaRPr lang="en-US" sz="1600">
                        <a:effectLst/>
                        <a:latin typeface="OpenSans"/>
                      </a:endParaRPr>
                    </a:p>
                  </a:txBody>
                  <a:tcPr marL="60435" marR="60435" marT="40290" marB="40290"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extLst>
                  <a:ext uri="{0D108BD9-81ED-4DB2-BD59-A6C34878D82A}">
                    <a16:rowId xmlns:a16="http://schemas.microsoft.com/office/drawing/2014/main" val="945549823"/>
                  </a:ext>
                </a:extLst>
              </a:tr>
              <a:tr h="390745">
                <a:tc>
                  <a:txBody>
                    <a:bodyPr/>
                    <a:lstStyle/>
                    <a:p>
                      <a:pPr marL="0" marR="0" algn="ctr">
                        <a:spcBef>
                          <a:spcPts val="0"/>
                        </a:spcBef>
                        <a:spcAft>
                          <a:spcPts val="0"/>
                        </a:spcAft>
                      </a:pPr>
                      <a:r>
                        <a:rPr lang="en-US" sz="1400" dirty="0">
                          <a:solidFill>
                            <a:srgbClr val="000000"/>
                          </a:solidFill>
                          <a:effectLst/>
                          <a:latin typeface="Calibri" panose="020F0502020204030204" pitchFamily="34" charset="0"/>
                        </a:rPr>
                        <a:t>Island Area Economic Census</a:t>
                      </a:r>
                      <a:endParaRPr lang="en-US" sz="1400" dirty="0">
                        <a:effectLst/>
                        <a:latin typeface="OpenSans"/>
                      </a:endParaRPr>
                    </a:p>
                  </a:txBody>
                  <a:tcPr marL="60435" marR="60435" marT="40290" marB="40290"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600">
                          <a:effectLst/>
                          <a:latin typeface="OpenSans"/>
                        </a:rPr>
                        <a:t> </a:t>
                      </a:r>
                    </a:p>
                  </a:txBody>
                  <a:tcPr marL="60435" marR="60435" marT="40290" marB="4029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60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60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200">
                          <a:solidFill>
                            <a:srgbClr val="000000"/>
                          </a:solidFill>
                          <a:effectLst/>
                          <a:latin typeface="Wingdings" panose="05000000000000000000" pitchFamily="2" charset="2"/>
                        </a:rPr>
                        <a:t>ü</a:t>
                      </a:r>
                      <a:endParaRPr lang="en-US" sz="1600">
                        <a:effectLst/>
                        <a:latin typeface="OpenSans"/>
                      </a:endParaRP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60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60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600">
                          <a:effectLst/>
                          <a:latin typeface="OpenSans"/>
                        </a:rPr>
                        <a:t> </a:t>
                      </a:r>
                    </a:p>
                  </a:txBody>
                  <a:tcPr marL="60435" marR="60435" marT="40290" marB="40290"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60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200">
                          <a:effectLst/>
                          <a:latin typeface="Wingdings" panose="05000000000000000000" pitchFamily="2" charset="2"/>
                        </a:rPr>
                        <a:t>ü</a:t>
                      </a:r>
                      <a:endParaRPr lang="en-US" sz="1600">
                        <a:effectLst/>
                        <a:latin typeface="OpenSans"/>
                      </a:endParaRPr>
                    </a:p>
                  </a:txBody>
                  <a:tcPr marL="60435" marR="60435" marT="40290" marB="40290"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60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3199468375"/>
                  </a:ext>
                </a:extLst>
              </a:tr>
              <a:tr h="390745">
                <a:tc>
                  <a:txBody>
                    <a:bodyPr/>
                    <a:lstStyle/>
                    <a:p>
                      <a:pPr marL="0" marR="0" algn="ctr">
                        <a:spcBef>
                          <a:spcPts val="0"/>
                        </a:spcBef>
                        <a:spcAft>
                          <a:spcPts val="0"/>
                        </a:spcAft>
                      </a:pPr>
                      <a:r>
                        <a:rPr lang="en-US" sz="1400" dirty="0">
                          <a:solidFill>
                            <a:srgbClr val="000000"/>
                          </a:solidFill>
                          <a:effectLst/>
                          <a:latin typeface="Calibri" panose="020F0502020204030204" pitchFamily="34" charset="0"/>
                        </a:rPr>
                        <a:t>Census of Governments</a:t>
                      </a:r>
                      <a:endParaRPr lang="en-US" sz="1400" dirty="0">
                        <a:effectLst/>
                        <a:latin typeface="OpenSans"/>
                      </a:endParaRPr>
                    </a:p>
                  </a:txBody>
                  <a:tcPr marL="60435" marR="60435" marT="40290" marB="40290"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effectLst/>
                          <a:latin typeface="OpenSans"/>
                        </a:rPr>
                        <a:t> </a:t>
                      </a:r>
                    </a:p>
                  </a:txBody>
                  <a:tcPr marL="60435" marR="60435" marT="40290" marB="4029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solidFill>
                            <a:srgbClr val="000000"/>
                          </a:solidFill>
                          <a:effectLst/>
                          <a:latin typeface="Wingdings" panose="05000000000000000000" pitchFamily="2" charset="2"/>
                        </a:rPr>
                        <a:t>ü</a:t>
                      </a:r>
                      <a:endParaRPr lang="en-US" sz="1600">
                        <a:effectLst/>
                        <a:latin typeface="OpenSans"/>
                      </a:endParaRP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effectLst/>
                          <a:latin typeface="OpenSans"/>
                        </a:rPr>
                        <a:t> </a:t>
                      </a:r>
                    </a:p>
                  </a:txBody>
                  <a:tcPr marL="60435" marR="60435" marT="40290" marB="40290"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solidFill>
                            <a:srgbClr val="000000"/>
                          </a:solidFill>
                          <a:effectLst/>
                          <a:latin typeface="Wingdings" panose="05000000000000000000" pitchFamily="2" charset="2"/>
                        </a:rPr>
                        <a:t>ü</a:t>
                      </a:r>
                      <a:endParaRPr lang="en-US" sz="1600">
                        <a:effectLst/>
                        <a:latin typeface="OpenSans"/>
                      </a:endParaRPr>
                    </a:p>
                  </a:txBody>
                  <a:tcPr marL="60435" marR="60435" marT="40290" marB="40290"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extLst>
                  <a:ext uri="{0D108BD9-81ED-4DB2-BD59-A6C34878D82A}">
                    <a16:rowId xmlns:a16="http://schemas.microsoft.com/office/drawing/2014/main" val="2558026184"/>
                  </a:ext>
                </a:extLst>
              </a:tr>
              <a:tr h="390745">
                <a:tc>
                  <a:txBody>
                    <a:bodyPr/>
                    <a:lstStyle/>
                    <a:p>
                      <a:pPr marL="0" marR="0" algn="ctr">
                        <a:spcBef>
                          <a:spcPts val="0"/>
                        </a:spcBef>
                        <a:spcAft>
                          <a:spcPts val="0"/>
                        </a:spcAft>
                      </a:pPr>
                      <a:r>
                        <a:rPr lang="en-US" sz="1400" dirty="0">
                          <a:solidFill>
                            <a:srgbClr val="000000"/>
                          </a:solidFill>
                          <a:effectLst/>
                          <a:latin typeface="Calibri" panose="020F0502020204030204" pitchFamily="34" charset="0"/>
                        </a:rPr>
                        <a:t>County Business Patterns</a:t>
                      </a:r>
                      <a:endParaRPr lang="en-US" sz="1400" dirty="0">
                        <a:effectLst/>
                        <a:latin typeface="OpenSans"/>
                      </a:endParaRPr>
                    </a:p>
                  </a:txBody>
                  <a:tcPr marL="60435" marR="60435" marT="40290" marB="40290"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600">
                          <a:effectLst/>
                          <a:latin typeface="OpenSans"/>
                        </a:rPr>
                        <a:t> </a:t>
                      </a:r>
                    </a:p>
                  </a:txBody>
                  <a:tcPr marL="60435" marR="60435" marT="40290" marB="4029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r>
                        <a:rPr lang="en-US" sz="160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r>
                        <a:rPr lang="en-US" sz="160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200">
                          <a:solidFill>
                            <a:srgbClr val="000000"/>
                          </a:solidFill>
                          <a:effectLst/>
                          <a:latin typeface="Wingdings" panose="05000000000000000000" pitchFamily="2" charset="2"/>
                        </a:rPr>
                        <a:t>ü</a:t>
                      </a:r>
                      <a:endParaRPr lang="en-US" sz="1600">
                        <a:effectLst/>
                        <a:latin typeface="OpenSans"/>
                      </a:endParaRP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200">
                          <a:solidFill>
                            <a:srgbClr val="000000"/>
                          </a:solidFill>
                          <a:effectLst/>
                          <a:latin typeface="Wingdings" panose="05000000000000000000" pitchFamily="2" charset="2"/>
                        </a:rPr>
                        <a:t>ü</a:t>
                      </a:r>
                      <a:endParaRPr lang="en-US" sz="1600">
                        <a:effectLst/>
                        <a:latin typeface="OpenSans"/>
                      </a:endParaRP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effectLst/>
                          <a:latin typeface="Times New Roman" panose="02020603050405020304" pitchFamily="18" charset="0"/>
                        </a:rPr>
                        <a:t>  </a:t>
                      </a:r>
                      <a:r>
                        <a:rPr lang="en-US" sz="1200">
                          <a:solidFill>
                            <a:srgbClr val="000000"/>
                          </a:solidFill>
                          <a:effectLst/>
                          <a:latin typeface="Wingdings" panose="05000000000000000000" pitchFamily="2" charset="2"/>
                        </a:rPr>
                        <a:t>ü</a:t>
                      </a:r>
                      <a:endParaRPr lang="en-US" sz="1600">
                        <a:effectLst/>
                        <a:latin typeface="OpenSans"/>
                      </a:endParaRP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effectLst/>
                          <a:latin typeface="Times New Roman" panose="02020603050405020304" pitchFamily="18" charset="0"/>
                        </a:rPr>
                        <a:t>  </a:t>
                      </a:r>
                      <a:r>
                        <a:rPr lang="en-US" sz="1200">
                          <a:solidFill>
                            <a:srgbClr val="000000"/>
                          </a:solidFill>
                          <a:effectLst/>
                          <a:latin typeface="Wingdings" panose="05000000000000000000" pitchFamily="2" charset="2"/>
                        </a:rPr>
                        <a:t>ü</a:t>
                      </a:r>
                      <a:endParaRPr lang="en-US" sz="1600">
                        <a:effectLst/>
                        <a:latin typeface="OpenSans"/>
                      </a:endParaRPr>
                    </a:p>
                  </a:txBody>
                  <a:tcPr marL="60435" marR="60435" marT="40290" marB="40290"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effectLst/>
                          <a:latin typeface="Times New Roman" panose="02020603050405020304" pitchFamily="18" charset="0"/>
                        </a:rPr>
                        <a:t>  </a:t>
                      </a:r>
                      <a:r>
                        <a:rPr lang="en-US" sz="1200">
                          <a:solidFill>
                            <a:srgbClr val="000000"/>
                          </a:solidFill>
                          <a:effectLst/>
                          <a:latin typeface="Wingdings" panose="05000000000000000000" pitchFamily="2" charset="2"/>
                        </a:rPr>
                        <a:t>ü</a:t>
                      </a:r>
                      <a:endParaRPr lang="en-US" sz="1600">
                        <a:effectLst/>
                        <a:latin typeface="OpenSans"/>
                      </a:endParaRP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200">
                          <a:solidFill>
                            <a:srgbClr val="000000"/>
                          </a:solidFill>
                          <a:effectLst/>
                          <a:latin typeface="Wingdings" panose="05000000000000000000" pitchFamily="2" charset="2"/>
                        </a:rPr>
                        <a:t>ü</a:t>
                      </a:r>
                      <a:endParaRPr lang="en-US" sz="1600">
                        <a:effectLst/>
                        <a:latin typeface="OpenSans"/>
                      </a:endParaRPr>
                    </a:p>
                  </a:txBody>
                  <a:tcPr marL="60435" marR="60435" marT="40290" marB="40290"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60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4008278945"/>
                  </a:ext>
                </a:extLst>
              </a:tr>
              <a:tr h="390745">
                <a:tc>
                  <a:txBody>
                    <a:bodyPr/>
                    <a:lstStyle/>
                    <a:p>
                      <a:pPr marL="0" marR="0" algn="ctr">
                        <a:spcBef>
                          <a:spcPts val="0"/>
                        </a:spcBef>
                        <a:spcAft>
                          <a:spcPts val="0"/>
                        </a:spcAft>
                      </a:pPr>
                      <a:r>
                        <a:rPr lang="en-US" sz="1400" dirty="0">
                          <a:solidFill>
                            <a:srgbClr val="000000"/>
                          </a:solidFill>
                          <a:effectLst/>
                          <a:latin typeface="Calibri" panose="020F0502020204030204" pitchFamily="34" charset="0"/>
                        </a:rPr>
                        <a:t>Zip Code Business Patterns</a:t>
                      </a:r>
                      <a:endParaRPr lang="en-US" sz="1400" dirty="0">
                        <a:effectLst/>
                        <a:latin typeface="OpenSans"/>
                      </a:endParaRPr>
                    </a:p>
                  </a:txBody>
                  <a:tcPr marL="60435" marR="60435" marT="40290" marB="40290"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effectLst/>
                          <a:latin typeface="OpenSans"/>
                        </a:rPr>
                        <a:t> </a:t>
                      </a:r>
                    </a:p>
                  </a:txBody>
                  <a:tcPr marL="60435" marR="60435" marT="40290" marB="4029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solidFill>
                            <a:srgbClr val="000000"/>
                          </a:solidFill>
                          <a:effectLst/>
                          <a:latin typeface="Wingdings" panose="05000000000000000000" pitchFamily="2" charset="2"/>
                        </a:rPr>
                        <a:t>ü</a:t>
                      </a:r>
                      <a:endParaRPr lang="en-US" sz="1600">
                        <a:effectLst/>
                        <a:latin typeface="OpenSans"/>
                      </a:endParaRP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solidFill>
                            <a:srgbClr val="000000"/>
                          </a:solidFill>
                          <a:effectLst/>
                          <a:latin typeface="Wingdings" panose="05000000000000000000" pitchFamily="2" charset="2"/>
                        </a:rPr>
                        <a:t>ü</a:t>
                      </a:r>
                      <a:endParaRPr lang="en-US" sz="1600">
                        <a:effectLst/>
                        <a:latin typeface="OpenSans"/>
                      </a:endParaRP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Times New Roman" panose="02020603050405020304" pitchFamily="18" charset="0"/>
                        </a:rPr>
                        <a:t> </a:t>
                      </a:r>
                      <a:r>
                        <a:rPr lang="en-US" sz="1200">
                          <a:solidFill>
                            <a:srgbClr val="000000"/>
                          </a:solidFill>
                          <a:effectLst/>
                          <a:latin typeface="Wingdings" panose="05000000000000000000" pitchFamily="2" charset="2"/>
                        </a:rPr>
                        <a:t>ü</a:t>
                      </a:r>
                      <a:endParaRPr lang="en-US" sz="1600">
                        <a:effectLst/>
                        <a:latin typeface="OpenSans"/>
                      </a:endParaRP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Times New Roman" panose="02020603050405020304" pitchFamily="18" charset="0"/>
                        </a:rPr>
                        <a:t>  </a:t>
                      </a:r>
                      <a:r>
                        <a:rPr lang="en-US" sz="1200">
                          <a:solidFill>
                            <a:srgbClr val="000000"/>
                          </a:solidFill>
                          <a:effectLst/>
                          <a:latin typeface="Wingdings" panose="05000000000000000000" pitchFamily="2" charset="2"/>
                        </a:rPr>
                        <a:t>ü</a:t>
                      </a:r>
                      <a:endParaRPr lang="en-US" sz="1600">
                        <a:effectLst/>
                        <a:latin typeface="OpenSans"/>
                      </a:endParaRPr>
                    </a:p>
                  </a:txBody>
                  <a:tcPr marL="60435" marR="60435" marT="40290" marB="40290"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Times New Roman" panose="02020603050405020304" pitchFamily="18" charset="0"/>
                        </a:rPr>
                        <a:t> </a:t>
                      </a:r>
                      <a:r>
                        <a:rPr lang="en-US" sz="1200">
                          <a:solidFill>
                            <a:srgbClr val="000000"/>
                          </a:solidFill>
                          <a:effectLst/>
                          <a:latin typeface="Wingdings" panose="05000000000000000000" pitchFamily="2" charset="2"/>
                        </a:rPr>
                        <a:t>ü</a:t>
                      </a:r>
                      <a:endParaRPr lang="en-US" sz="1600">
                        <a:effectLst/>
                        <a:latin typeface="OpenSans"/>
                      </a:endParaRP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solidFill>
                            <a:srgbClr val="000000"/>
                          </a:solidFill>
                          <a:effectLst/>
                          <a:latin typeface="Wingdings" panose="05000000000000000000" pitchFamily="2" charset="2"/>
                        </a:rPr>
                        <a:t>ü</a:t>
                      </a:r>
                      <a:endParaRPr lang="en-US" sz="1600">
                        <a:effectLst/>
                        <a:latin typeface="OpenSans"/>
                      </a:endParaRPr>
                    </a:p>
                  </a:txBody>
                  <a:tcPr marL="60435" marR="60435" marT="40290" marB="40290"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extLst>
                  <a:ext uri="{0D108BD9-81ED-4DB2-BD59-A6C34878D82A}">
                    <a16:rowId xmlns:a16="http://schemas.microsoft.com/office/drawing/2014/main" val="2985133803"/>
                  </a:ext>
                </a:extLst>
              </a:tr>
              <a:tr h="390745">
                <a:tc>
                  <a:txBody>
                    <a:bodyPr/>
                    <a:lstStyle/>
                    <a:p>
                      <a:pPr marL="0" marR="0" algn="ctr">
                        <a:spcBef>
                          <a:spcPts val="0"/>
                        </a:spcBef>
                        <a:spcAft>
                          <a:spcPts val="0"/>
                        </a:spcAft>
                      </a:pPr>
                      <a:r>
                        <a:rPr lang="en-US" sz="1400" dirty="0">
                          <a:solidFill>
                            <a:srgbClr val="000000"/>
                          </a:solidFill>
                          <a:effectLst/>
                          <a:latin typeface="Calibri" panose="020F0502020204030204" pitchFamily="34" charset="0"/>
                        </a:rPr>
                        <a:t>Non-Employer Statistics</a:t>
                      </a:r>
                      <a:endParaRPr lang="en-US" sz="1400" dirty="0">
                        <a:effectLst/>
                        <a:latin typeface="OpenSans"/>
                      </a:endParaRPr>
                    </a:p>
                  </a:txBody>
                  <a:tcPr marL="60435" marR="60435" marT="40290" marB="40290"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600">
                          <a:effectLst/>
                          <a:latin typeface="OpenSans"/>
                        </a:rPr>
                        <a:t> </a:t>
                      </a:r>
                    </a:p>
                  </a:txBody>
                  <a:tcPr marL="60435" marR="60435" marT="40290" marB="4029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r>
                        <a:rPr lang="en-US" sz="160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r>
                        <a:rPr lang="en-US" sz="160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200">
                          <a:solidFill>
                            <a:srgbClr val="000000"/>
                          </a:solidFill>
                          <a:effectLst/>
                          <a:latin typeface="Wingdings" panose="05000000000000000000" pitchFamily="2" charset="2"/>
                        </a:rPr>
                        <a:t>ü</a:t>
                      </a:r>
                      <a:endParaRPr lang="en-US" sz="1600">
                        <a:effectLst/>
                        <a:latin typeface="OpenSans"/>
                      </a:endParaRP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200">
                          <a:solidFill>
                            <a:srgbClr val="000000"/>
                          </a:solidFill>
                          <a:effectLst/>
                          <a:latin typeface="Wingdings" panose="05000000000000000000" pitchFamily="2" charset="2"/>
                        </a:rPr>
                        <a:t>ü</a:t>
                      </a:r>
                      <a:endParaRPr lang="en-US" sz="1600">
                        <a:effectLst/>
                        <a:latin typeface="OpenSans"/>
                      </a:endParaRP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effectLst/>
                          <a:latin typeface="Times New Roman" panose="02020603050405020304" pitchFamily="18" charset="0"/>
                        </a:rPr>
                        <a:t>  </a:t>
                      </a:r>
                      <a:r>
                        <a:rPr lang="en-US" sz="1200">
                          <a:solidFill>
                            <a:srgbClr val="000000"/>
                          </a:solidFill>
                          <a:effectLst/>
                          <a:latin typeface="Wingdings" panose="05000000000000000000" pitchFamily="2" charset="2"/>
                        </a:rPr>
                        <a:t>ü</a:t>
                      </a:r>
                      <a:endParaRPr lang="en-US" sz="1600">
                        <a:effectLst/>
                        <a:latin typeface="OpenSans"/>
                      </a:endParaRP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effectLst/>
                          <a:latin typeface="Times New Roman" panose="02020603050405020304" pitchFamily="18" charset="0"/>
                        </a:rPr>
                        <a:t>  </a:t>
                      </a:r>
                      <a:r>
                        <a:rPr lang="en-US" sz="1200">
                          <a:solidFill>
                            <a:srgbClr val="000000"/>
                          </a:solidFill>
                          <a:effectLst/>
                          <a:latin typeface="Wingdings" panose="05000000000000000000" pitchFamily="2" charset="2"/>
                        </a:rPr>
                        <a:t>ü</a:t>
                      </a:r>
                      <a:endParaRPr lang="en-US" sz="1600">
                        <a:effectLst/>
                        <a:latin typeface="OpenSans"/>
                      </a:endParaRPr>
                    </a:p>
                  </a:txBody>
                  <a:tcPr marL="60435" marR="60435" marT="40290" marB="40290"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a:effectLst/>
                          <a:latin typeface="Times New Roman" panose="02020603050405020304" pitchFamily="18" charset="0"/>
                        </a:rPr>
                        <a:t>  </a:t>
                      </a:r>
                      <a:r>
                        <a:rPr lang="en-US" sz="1200">
                          <a:solidFill>
                            <a:srgbClr val="000000"/>
                          </a:solidFill>
                          <a:effectLst/>
                          <a:latin typeface="Wingdings" panose="05000000000000000000" pitchFamily="2" charset="2"/>
                        </a:rPr>
                        <a:t>ü</a:t>
                      </a:r>
                      <a:endParaRPr lang="en-US" sz="1600">
                        <a:effectLst/>
                        <a:latin typeface="OpenSans"/>
                      </a:endParaRP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200">
                          <a:solidFill>
                            <a:srgbClr val="000000"/>
                          </a:solidFill>
                          <a:effectLst/>
                          <a:latin typeface="Wingdings" panose="05000000000000000000" pitchFamily="2" charset="2"/>
                        </a:rPr>
                        <a:t>ü</a:t>
                      </a:r>
                      <a:endParaRPr lang="en-US" sz="1600">
                        <a:effectLst/>
                        <a:latin typeface="OpenSans"/>
                      </a:endParaRPr>
                    </a:p>
                  </a:txBody>
                  <a:tcPr marL="60435" marR="60435" marT="40290" marB="40290"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200">
                          <a:solidFill>
                            <a:srgbClr val="000000"/>
                          </a:solidFill>
                          <a:effectLst/>
                          <a:latin typeface="Wingdings" panose="05000000000000000000" pitchFamily="2" charset="2"/>
                        </a:rPr>
                        <a:t>ü</a:t>
                      </a:r>
                      <a:endParaRPr lang="en-US" sz="1600">
                        <a:effectLst/>
                        <a:latin typeface="OpenSans"/>
                      </a:endParaRP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799342576"/>
                  </a:ext>
                </a:extLst>
              </a:tr>
              <a:tr h="702791">
                <a:tc>
                  <a:txBody>
                    <a:bodyPr/>
                    <a:lstStyle/>
                    <a:p>
                      <a:pPr marL="0" marR="0" algn="ctr">
                        <a:spcBef>
                          <a:spcPts val="0"/>
                        </a:spcBef>
                        <a:spcAft>
                          <a:spcPts val="0"/>
                        </a:spcAft>
                      </a:pPr>
                      <a:r>
                        <a:rPr lang="en-US" sz="1400" dirty="0">
                          <a:solidFill>
                            <a:srgbClr val="000000"/>
                          </a:solidFill>
                          <a:effectLst/>
                          <a:latin typeface="Calibri" panose="020F0502020204030204" pitchFamily="34" charset="0"/>
                        </a:rPr>
                        <a:t>Survey of Business Owners Company Summary and Characteristics of Business Owners</a:t>
                      </a:r>
                      <a:endParaRPr lang="en-US" sz="1400" dirty="0">
                        <a:effectLst/>
                        <a:latin typeface="OpenSans"/>
                      </a:endParaRPr>
                    </a:p>
                  </a:txBody>
                  <a:tcPr marL="60435" marR="60435" marT="40290" marB="40290"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effectLst/>
                          <a:latin typeface="OpenSans"/>
                        </a:rPr>
                        <a:t> </a:t>
                      </a:r>
                    </a:p>
                  </a:txBody>
                  <a:tcPr marL="60435" marR="60435" marT="40290" marB="4029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solidFill>
                            <a:srgbClr val="000000"/>
                          </a:solidFill>
                          <a:effectLst/>
                          <a:latin typeface="Wingdings" panose="05000000000000000000" pitchFamily="2" charset="2"/>
                        </a:rPr>
                        <a:t>ü</a:t>
                      </a:r>
                      <a:endParaRPr lang="en-US" sz="1600">
                        <a:effectLst/>
                        <a:latin typeface="OpenSans"/>
                      </a:endParaRP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effectLst/>
                          <a:latin typeface="OpenSans"/>
                        </a:rPr>
                        <a:t> </a:t>
                      </a:r>
                    </a:p>
                  </a:txBody>
                  <a:tcPr marL="60435" marR="60435" marT="40290" marB="40290"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effectLst/>
                          <a:latin typeface="OpenSans"/>
                        </a:rPr>
                        <a:t> </a:t>
                      </a:r>
                    </a:p>
                  </a:txBody>
                  <a:tcPr marL="60435" marR="60435" marT="40290" marB="40290"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extLst>
                  <a:ext uri="{0D108BD9-81ED-4DB2-BD59-A6C34878D82A}">
                    <a16:rowId xmlns:a16="http://schemas.microsoft.com/office/drawing/2014/main" val="1393664463"/>
                  </a:ext>
                </a:extLst>
              </a:tr>
              <a:tr h="390745">
                <a:tc>
                  <a:txBody>
                    <a:bodyPr/>
                    <a:lstStyle/>
                    <a:p>
                      <a:pPr marL="0" marR="0" algn="ctr">
                        <a:spcBef>
                          <a:spcPts val="0"/>
                        </a:spcBef>
                        <a:spcAft>
                          <a:spcPts val="0"/>
                        </a:spcAft>
                      </a:pPr>
                      <a:r>
                        <a:rPr lang="en-US" sz="1400" dirty="0">
                          <a:solidFill>
                            <a:srgbClr val="000000"/>
                          </a:solidFill>
                          <a:effectLst/>
                          <a:latin typeface="Calibri" panose="020F0502020204030204" pitchFamily="34" charset="0"/>
                        </a:rPr>
                        <a:t>Annual Survey of Manufacturers</a:t>
                      </a:r>
                      <a:endParaRPr lang="en-US" sz="1400" dirty="0">
                        <a:effectLst/>
                        <a:latin typeface="OpenSans"/>
                      </a:endParaRPr>
                    </a:p>
                  </a:txBody>
                  <a:tcPr marL="60435" marR="60435" marT="40290" marB="40290"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600">
                          <a:effectLst/>
                          <a:latin typeface="OpenSans"/>
                        </a:rPr>
                        <a:t> </a:t>
                      </a:r>
                    </a:p>
                  </a:txBody>
                  <a:tcPr marL="60435" marR="60435" marT="40290" marB="4029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60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60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60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200">
                          <a:solidFill>
                            <a:srgbClr val="000000"/>
                          </a:solidFill>
                          <a:effectLst/>
                          <a:latin typeface="Wingdings" panose="05000000000000000000" pitchFamily="2" charset="2"/>
                        </a:rPr>
                        <a:t>ü</a:t>
                      </a:r>
                      <a:endParaRPr lang="en-US" sz="1600">
                        <a:effectLst/>
                        <a:latin typeface="OpenSans"/>
                      </a:endParaRP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200">
                          <a:solidFill>
                            <a:srgbClr val="000000"/>
                          </a:solidFill>
                          <a:effectLst/>
                          <a:latin typeface="Wingdings" panose="05000000000000000000" pitchFamily="2" charset="2"/>
                        </a:rPr>
                        <a:t>ü</a:t>
                      </a:r>
                      <a:endParaRPr lang="en-US" sz="1600">
                        <a:effectLst/>
                        <a:latin typeface="OpenSans"/>
                      </a:endParaRP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200">
                          <a:solidFill>
                            <a:srgbClr val="000000"/>
                          </a:solidFill>
                          <a:effectLst/>
                          <a:latin typeface="Wingdings" panose="05000000000000000000" pitchFamily="2" charset="2"/>
                        </a:rPr>
                        <a:t>ü</a:t>
                      </a:r>
                      <a:endParaRPr lang="en-US" sz="1600">
                        <a:effectLst/>
                        <a:latin typeface="OpenSans"/>
                      </a:endParaRPr>
                    </a:p>
                  </a:txBody>
                  <a:tcPr marL="60435" marR="60435" marT="40290" marB="40290"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200">
                          <a:solidFill>
                            <a:srgbClr val="000000"/>
                          </a:solidFill>
                          <a:effectLst/>
                          <a:latin typeface="Wingdings" panose="05000000000000000000" pitchFamily="2" charset="2"/>
                        </a:rPr>
                        <a:t>ü</a:t>
                      </a:r>
                      <a:endParaRPr lang="en-US" sz="1600">
                        <a:effectLst/>
                        <a:latin typeface="OpenSans"/>
                      </a:endParaRP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600">
                          <a:effectLst/>
                          <a:latin typeface="OpenSans"/>
                        </a:rPr>
                        <a:t> </a:t>
                      </a:r>
                    </a:p>
                  </a:txBody>
                  <a:tcPr marL="60435" marR="60435" marT="40290" marB="40290"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200">
                          <a:solidFill>
                            <a:srgbClr val="000000"/>
                          </a:solidFill>
                          <a:effectLst/>
                          <a:latin typeface="Wingdings" panose="05000000000000000000" pitchFamily="2" charset="2"/>
                        </a:rPr>
                        <a:t>ü</a:t>
                      </a:r>
                      <a:endParaRPr lang="en-US" sz="1600">
                        <a:effectLst/>
                        <a:latin typeface="OpenSans"/>
                      </a:endParaRP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838428464"/>
                  </a:ext>
                </a:extLst>
              </a:tr>
              <a:tr h="390745">
                <a:tc>
                  <a:txBody>
                    <a:bodyPr/>
                    <a:lstStyle/>
                    <a:p>
                      <a:pPr marL="0" marR="0" algn="ctr">
                        <a:spcBef>
                          <a:spcPts val="0"/>
                        </a:spcBef>
                        <a:spcAft>
                          <a:spcPts val="0"/>
                        </a:spcAft>
                      </a:pPr>
                      <a:r>
                        <a:rPr lang="en-US" sz="1400" dirty="0">
                          <a:solidFill>
                            <a:srgbClr val="000000"/>
                          </a:solidFill>
                          <a:effectLst/>
                          <a:latin typeface="Calibri" panose="020F0502020204030204" pitchFamily="34" charset="0"/>
                        </a:rPr>
                        <a:t>Commodity Flows</a:t>
                      </a:r>
                      <a:endParaRPr lang="en-US" sz="1400" dirty="0">
                        <a:effectLst/>
                        <a:latin typeface="OpenSans"/>
                      </a:endParaRPr>
                    </a:p>
                  </a:txBody>
                  <a:tcPr marL="60435" marR="60435" marT="40290" marB="40290"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effectLst/>
                          <a:latin typeface="OpenSans"/>
                        </a:rPr>
                        <a:t> </a:t>
                      </a:r>
                    </a:p>
                  </a:txBody>
                  <a:tcPr marL="60435" marR="60435" marT="40290" marB="4029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solidFill>
                            <a:srgbClr val="000000"/>
                          </a:solidFill>
                          <a:effectLst/>
                          <a:latin typeface="Wingdings" panose="05000000000000000000" pitchFamily="2" charset="2"/>
                        </a:rPr>
                        <a:t>ü</a:t>
                      </a:r>
                      <a:endParaRPr lang="en-US" sz="1600">
                        <a:effectLst/>
                        <a:latin typeface="OpenSans"/>
                      </a:endParaRP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effectLst/>
                          <a:latin typeface="OpenSans"/>
                        </a:rPr>
                        <a:t> </a:t>
                      </a:r>
                    </a:p>
                  </a:txBody>
                  <a:tcPr marL="60435" marR="60435" marT="40290" marB="40290"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solidFill>
                            <a:srgbClr val="000000"/>
                          </a:solidFill>
                          <a:effectLst/>
                          <a:latin typeface="Wingdings" panose="05000000000000000000" pitchFamily="2" charset="2"/>
                        </a:rPr>
                        <a:t>ü</a:t>
                      </a:r>
                      <a:endParaRPr lang="en-US" sz="1600">
                        <a:effectLst/>
                        <a:latin typeface="OpenSans"/>
                      </a:endParaRPr>
                    </a:p>
                  </a:txBody>
                  <a:tcPr marL="60435" marR="60435" marT="40290" marB="40290"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extLst>
                  <a:ext uri="{0D108BD9-81ED-4DB2-BD59-A6C34878D82A}">
                    <a16:rowId xmlns:a16="http://schemas.microsoft.com/office/drawing/2014/main" val="3632373135"/>
                  </a:ext>
                </a:extLst>
              </a:tr>
              <a:tr h="390745">
                <a:tc>
                  <a:txBody>
                    <a:bodyPr/>
                    <a:lstStyle/>
                    <a:p>
                      <a:pPr marL="0" marR="0" algn="ctr">
                        <a:spcBef>
                          <a:spcPts val="0"/>
                        </a:spcBef>
                        <a:spcAft>
                          <a:spcPts val="0"/>
                        </a:spcAft>
                      </a:pPr>
                      <a:r>
                        <a:rPr lang="en-US" sz="1400" dirty="0">
                          <a:solidFill>
                            <a:srgbClr val="000000"/>
                          </a:solidFill>
                          <a:effectLst/>
                          <a:latin typeface="Calibri" panose="020F0502020204030204" pitchFamily="34" charset="0"/>
                        </a:rPr>
                        <a:t>Annual Business Survey</a:t>
                      </a:r>
                      <a:endParaRPr lang="en-US" sz="1400" dirty="0">
                        <a:effectLst/>
                        <a:latin typeface="OpenSans"/>
                      </a:endParaRPr>
                    </a:p>
                  </a:txBody>
                  <a:tcPr marL="60435" marR="60435" marT="40290" marB="40290"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600">
                          <a:effectLst/>
                          <a:latin typeface="OpenSans"/>
                        </a:rPr>
                        <a:t> </a:t>
                      </a:r>
                    </a:p>
                  </a:txBody>
                  <a:tcPr marL="60435" marR="60435" marT="40290" marB="4029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60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60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60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600" dirty="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60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600">
                          <a:effectLst/>
                          <a:latin typeface="OpenSans"/>
                        </a:rPr>
                        <a:t> </a:t>
                      </a:r>
                    </a:p>
                  </a:txBody>
                  <a:tcPr marL="60435" marR="60435" marT="40290" marB="40290"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60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200">
                          <a:solidFill>
                            <a:srgbClr val="000000"/>
                          </a:solidFill>
                          <a:effectLst/>
                          <a:latin typeface="Wingdings" panose="05000000000000000000" pitchFamily="2" charset="2"/>
                        </a:rPr>
                        <a:t>ü</a:t>
                      </a:r>
                      <a:endParaRPr lang="en-US" sz="1600">
                        <a:effectLst/>
                        <a:latin typeface="OpenSans"/>
                      </a:endParaRPr>
                    </a:p>
                  </a:txBody>
                  <a:tcPr marL="60435" marR="60435" marT="40290" marB="40290" anchor="ctr">
                    <a:lnL w="12700" cap="flat" cmpd="sng" algn="ctr">
                      <a:solidFill>
                        <a:srgbClr val="5B9BD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600" dirty="0">
                          <a:effectLst/>
                          <a:latin typeface="OpenSans"/>
                        </a:rPr>
                        <a:t> </a:t>
                      </a:r>
                    </a:p>
                  </a:txBody>
                  <a:tcPr marL="60435" marR="60435" marT="40290" marB="4029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3422648030"/>
                  </a:ext>
                </a:extLst>
              </a:tr>
            </a:tbl>
          </a:graphicData>
        </a:graphic>
      </p:graphicFrame>
    </p:spTree>
    <p:extLst>
      <p:ext uri="{BB962C8B-B14F-4D97-AF65-F5344CB8AC3E}">
        <p14:creationId xmlns:p14="http://schemas.microsoft.com/office/powerpoint/2010/main" val="30375468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7683ED0-4EA6-4C12-8A6D-A139C82F665A}"/>
              </a:ext>
            </a:extLst>
          </p:cNvPr>
          <p:cNvSpPr>
            <a:spLocks noGrp="1"/>
          </p:cNvSpPr>
          <p:nvPr>
            <p:ph type="title"/>
          </p:nvPr>
        </p:nvSpPr>
        <p:spPr/>
        <p:txBody>
          <a:bodyPr/>
          <a:lstStyle/>
          <a:p>
            <a:r>
              <a:rPr lang="en-US" dirty="0"/>
              <a:t>Demographics of an Area</a:t>
            </a:r>
          </a:p>
        </p:txBody>
      </p:sp>
      <p:sp>
        <p:nvSpPr>
          <p:cNvPr id="2" name="Content Placeholder 1">
            <a:extLst>
              <a:ext uri="{FF2B5EF4-FFF2-40B4-BE49-F238E27FC236}">
                <a16:creationId xmlns:a16="http://schemas.microsoft.com/office/drawing/2014/main" id="{15452A0D-5B59-4F9D-A638-7B7D69887859}"/>
              </a:ext>
            </a:extLst>
          </p:cNvPr>
          <p:cNvSpPr>
            <a:spLocks noGrp="1"/>
          </p:cNvSpPr>
          <p:nvPr>
            <p:ph idx="1"/>
          </p:nvPr>
        </p:nvSpPr>
        <p:spPr/>
        <p:txBody>
          <a:bodyPr>
            <a:normAutofit lnSpcReduction="10000"/>
          </a:bodyPr>
          <a:lstStyle/>
          <a:p>
            <a:pPr>
              <a:spcAft>
                <a:spcPts val="1200"/>
              </a:spcAft>
            </a:pPr>
            <a:r>
              <a:rPr lang="en-US" dirty="0"/>
              <a:t>Use the </a:t>
            </a:r>
            <a:r>
              <a:rPr lang="en-US" dirty="0">
                <a:hlinkClick r:id="rId3"/>
              </a:rPr>
              <a:t>Census Geocoder </a:t>
            </a:r>
            <a:r>
              <a:rPr lang="en-US" dirty="0"/>
              <a:t>to find the Census geographies of an address (could instead look at all tracts within a county, or all block groups within a county).</a:t>
            </a:r>
          </a:p>
          <a:p>
            <a:pPr>
              <a:spcAft>
                <a:spcPts val="1200"/>
              </a:spcAft>
            </a:pPr>
            <a:r>
              <a:rPr lang="en-US" dirty="0"/>
              <a:t>Pick the geographic level to compare – I recommend tracts but consider various geographies by size, listed in the Notes of this slide</a:t>
            </a:r>
          </a:p>
          <a:p>
            <a:pPr>
              <a:spcAft>
                <a:spcPts val="1200"/>
              </a:spcAft>
            </a:pPr>
            <a:r>
              <a:rPr lang="en-US" dirty="0"/>
              <a:t>Use the Maps in data.census.gov to view surrounding geographies and note identifiers (usually a number for smaller geographies)</a:t>
            </a:r>
          </a:p>
          <a:p>
            <a:pPr>
              <a:spcAft>
                <a:spcPts val="1200"/>
              </a:spcAft>
            </a:pPr>
            <a:r>
              <a:rPr lang="en-US" dirty="0"/>
              <a:t>Select those geographies in the Advanced Search and obtain individual variables, or DP tables for a selection of common variables.</a:t>
            </a:r>
          </a:p>
        </p:txBody>
      </p:sp>
    </p:spTree>
    <p:extLst>
      <p:ext uri="{BB962C8B-B14F-4D97-AF65-F5344CB8AC3E}">
        <p14:creationId xmlns:p14="http://schemas.microsoft.com/office/powerpoint/2010/main" val="3916653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EAFC509-33EA-496E-8859-57689D336937}"/>
              </a:ext>
            </a:extLst>
          </p:cNvPr>
          <p:cNvSpPr>
            <a:spLocks noGrp="1"/>
          </p:cNvSpPr>
          <p:nvPr>
            <p:ph type="title"/>
          </p:nvPr>
        </p:nvSpPr>
        <p:spPr>
          <a:xfrm>
            <a:off x="823686" y="518886"/>
            <a:ext cx="8610600" cy="762000"/>
          </a:xfrm>
        </p:spPr>
        <p:txBody>
          <a:bodyPr/>
          <a:lstStyle/>
          <a:p>
            <a:r>
              <a:rPr lang="en-US" dirty="0"/>
              <a:t>Records Management Rules </a:t>
            </a:r>
          </a:p>
        </p:txBody>
      </p:sp>
      <p:sp>
        <p:nvSpPr>
          <p:cNvPr id="6" name="Content Placeholder 2">
            <a:extLst>
              <a:ext uri="{FF2B5EF4-FFF2-40B4-BE49-F238E27FC236}">
                <a16:creationId xmlns:a16="http://schemas.microsoft.com/office/drawing/2014/main" id="{0B0330B1-0B49-4BA9-93C6-3C26CA8C40BD}"/>
              </a:ext>
            </a:extLst>
          </p:cNvPr>
          <p:cNvSpPr txBox="1">
            <a:spLocks/>
          </p:cNvSpPr>
          <p:nvPr/>
        </p:nvSpPr>
        <p:spPr>
          <a:xfrm>
            <a:off x="1306285" y="1458686"/>
            <a:ext cx="10435771" cy="4495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Decennial census: retain and display the current and 1 prior </a:t>
            </a:r>
          </a:p>
          <a:p>
            <a:pPr lvl="1"/>
            <a:r>
              <a:rPr lang="en-US" sz="2800" dirty="0"/>
              <a:t>Current: Census 2010 </a:t>
            </a:r>
          </a:p>
          <a:p>
            <a:pPr lvl="1">
              <a:spcAft>
                <a:spcPts val="1200"/>
              </a:spcAft>
            </a:pPr>
            <a:r>
              <a:rPr lang="en-US" sz="2800" dirty="0"/>
              <a:t>Prior: Census 2000 </a:t>
            </a:r>
          </a:p>
          <a:p>
            <a:r>
              <a:rPr lang="en-US" dirty="0"/>
              <a:t>Quinquennial (5-year) census: retain and display the current and 1 prior </a:t>
            </a:r>
          </a:p>
          <a:p>
            <a:pPr lvl="1"/>
            <a:r>
              <a:rPr lang="en-US" sz="2800" dirty="0"/>
              <a:t>Current: ECON 2017 </a:t>
            </a:r>
          </a:p>
          <a:p>
            <a:pPr lvl="1">
              <a:spcAft>
                <a:spcPts val="1200"/>
              </a:spcAft>
            </a:pPr>
            <a:r>
              <a:rPr lang="en-US" sz="2800" dirty="0"/>
              <a:t>Prior: ECON 2012 </a:t>
            </a:r>
          </a:p>
          <a:p>
            <a:pPr>
              <a:spcAft>
                <a:spcPts val="1200"/>
              </a:spcAft>
            </a:pPr>
            <a:r>
              <a:rPr lang="en-US" dirty="0"/>
              <a:t>Annual surveys: retain and display the current and 4 prior (5 for ACS)</a:t>
            </a:r>
          </a:p>
        </p:txBody>
      </p:sp>
    </p:spTree>
    <p:extLst>
      <p:ext uri="{BB962C8B-B14F-4D97-AF65-F5344CB8AC3E}">
        <p14:creationId xmlns:p14="http://schemas.microsoft.com/office/powerpoint/2010/main" val="14220585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11562E-B88C-4C65-B447-F547499D0213}"/>
              </a:ext>
            </a:extLst>
          </p:cNvPr>
          <p:cNvSpPr>
            <a:spLocks noGrp="1"/>
          </p:cNvSpPr>
          <p:nvPr>
            <p:ph type="title"/>
          </p:nvPr>
        </p:nvSpPr>
        <p:spPr>
          <a:xfrm>
            <a:off x="838200" y="365125"/>
            <a:ext cx="10515600" cy="1325563"/>
          </a:xfrm>
        </p:spPr>
        <p:txBody>
          <a:bodyPr/>
          <a:lstStyle/>
          <a:p>
            <a:r>
              <a:rPr lang="en-US" dirty="0"/>
              <a:t>How does the Census affect business?</a:t>
            </a:r>
          </a:p>
        </p:txBody>
      </p:sp>
      <p:sp>
        <p:nvSpPr>
          <p:cNvPr id="6" name="Content Placeholder 2">
            <a:extLst>
              <a:ext uri="{FF2B5EF4-FFF2-40B4-BE49-F238E27FC236}">
                <a16:creationId xmlns:a16="http://schemas.microsoft.com/office/drawing/2014/main" id="{7995B835-3F2B-4261-A0BF-A94720D56998}"/>
              </a:ext>
            </a:extLst>
          </p:cNvPr>
          <p:cNvSpPr txBox="1">
            <a:spLocks/>
          </p:cNvSpPr>
          <p:nvPr/>
        </p:nvSpPr>
        <p:spPr>
          <a:xfrm>
            <a:off x="838200" y="1690688"/>
            <a:ext cx="10515600" cy="37521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Hugely!  The Population Census results in (in a NC estimate) ~$1,800 in Federal and state funding per person who answers the Census.  Some of that funding is in services direct to businesses, e.g., Small Business Administration programs like loans and grant funding.  But it also provides information employers use for planning, e.g., about where workers are and where customers are.  And other funding goes to support workforce development, e.g., job training and education.  And the Economic Census provides a ton of information for businesses about their industries broadly, and in a general sense about their competition and suppliers. </a:t>
            </a:r>
          </a:p>
          <a:p>
            <a:pPr marL="0" indent="0">
              <a:buNone/>
            </a:pPr>
            <a:endParaRPr lang="en-US" sz="2000" dirty="0"/>
          </a:p>
          <a:p>
            <a:pPr marL="0" indent="0">
              <a:buNone/>
            </a:pPr>
            <a:r>
              <a:rPr lang="en-US" sz="2000" dirty="0"/>
              <a:t>*More on the NC estimate sources: The economic impact of the Census in NC is $1,623 per person per year in federal funding according to the George Washington University Counting for Dollars study and $200 per person per year in state funding according to the NC Office of State Budget and Management.</a:t>
            </a:r>
          </a:p>
          <a:p>
            <a:pPr marL="0" indent="0">
              <a:buFont typeface="Arial" panose="020B0604020202020204" pitchFamily="34" charset="0"/>
              <a:buNone/>
            </a:pPr>
            <a:endParaRPr lang="en-US" sz="2000" dirty="0"/>
          </a:p>
        </p:txBody>
      </p:sp>
    </p:spTree>
    <p:extLst>
      <p:ext uri="{BB962C8B-B14F-4D97-AF65-F5344CB8AC3E}">
        <p14:creationId xmlns:p14="http://schemas.microsoft.com/office/powerpoint/2010/main" val="3568659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2CD0D01-6BC5-45F2-B25D-6CDB5A9382F2}"/>
              </a:ext>
            </a:extLst>
          </p:cNvPr>
          <p:cNvSpPr>
            <a:spLocks noGrp="1"/>
          </p:cNvSpPr>
          <p:nvPr>
            <p:ph type="body" sz="quarter" idx="10"/>
          </p:nvPr>
        </p:nvSpPr>
        <p:spPr>
          <a:xfrm>
            <a:off x="1480456" y="1706881"/>
            <a:ext cx="10319657" cy="3892550"/>
          </a:xfrm>
        </p:spPr>
        <p:txBody>
          <a:bodyPr/>
          <a:lstStyle/>
          <a:p>
            <a:r>
              <a:rPr lang="en-US" dirty="0"/>
              <a:t>Google Chrome is the recommended browser</a:t>
            </a:r>
          </a:p>
          <a:p>
            <a:r>
              <a:rPr lang="en-US" dirty="0"/>
              <a:t>Able to export smaller tables (less than 400 columns by 400 rows) into Excel.  </a:t>
            </a:r>
            <a:r>
              <a:rPr lang="en-US" sz="2000" dirty="0">
                <a:solidFill>
                  <a:srgbClr val="00B0F0"/>
                </a:solidFill>
              </a:rPr>
              <a:t>R-click on any cell; or use Download screen to select multiple years and related tables.</a:t>
            </a:r>
          </a:p>
          <a:p>
            <a:pPr lvl="1"/>
            <a:r>
              <a:rPr lang="en-US" dirty="0"/>
              <a:t>The export to Excel will maintain the any changes made to the table layout using the custom filters. Table notes and source information are not included with the export.  </a:t>
            </a:r>
          </a:p>
          <a:p>
            <a:pPr lvl="1"/>
            <a:r>
              <a:rPr lang="en-US" dirty="0"/>
              <a:t>Can also copy parts of a table with or without the headers so that content can be dropped into Excel (maximum of 22,000 cells ).</a:t>
            </a:r>
          </a:p>
          <a:p>
            <a:pPr lvl="1"/>
            <a:r>
              <a:rPr lang="en-US" dirty="0"/>
              <a:t>Download screen gives more flexibility for choosing multiple years and tables (but only multiple tables on a single topic)</a:t>
            </a:r>
          </a:p>
        </p:txBody>
      </p:sp>
      <p:pic>
        <p:nvPicPr>
          <p:cNvPr id="7" name="Picture 6">
            <a:extLst>
              <a:ext uri="{FF2B5EF4-FFF2-40B4-BE49-F238E27FC236}">
                <a16:creationId xmlns:a16="http://schemas.microsoft.com/office/drawing/2014/main" id="{ABFA6370-7DA7-4192-AFBB-C95489B8209A}"/>
              </a:ext>
            </a:extLst>
          </p:cNvPr>
          <p:cNvPicPr>
            <a:picLocks noChangeAspect="1"/>
          </p:cNvPicPr>
          <p:nvPr/>
        </p:nvPicPr>
        <p:blipFill>
          <a:blip r:embed="rId2"/>
          <a:stretch>
            <a:fillRect/>
          </a:stretch>
        </p:blipFill>
        <p:spPr>
          <a:xfrm>
            <a:off x="391886" y="0"/>
            <a:ext cx="3785394" cy="1403119"/>
          </a:xfrm>
          <a:prstGeom prst="rect">
            <a:avLst/>
          </a:prstGeom>
        </p:spPr>
      </p:pic>
      <p:sp>
        <p:nvSpPr>
          <p:cNvPr id="11" name="Title 3">
            <a:extLst>
              <a:ext uri="{FF2B5EF4-FFF2-40B4-BE49-F238E27FC236}">
                <a16:creationId xmlns:a16="http://schemas.microsoft.com/office/drawing/2014/main" id="{810D1523-5544-42C7-9056-23BE32C8C773}"/>
              </a:ext>
            </a:extLst>
          </p:cNvPr>
          <p:cNvSpPr txBox="1">
            <a:spLocks/>
          </p:cNvSpPr>
          <p:nvPr/>
        </p:nvSpPr>
        <p:spPr>
          <a:xfrm>
            <a:off x="4020457" y="478972"/>
            <a:ext cx="7779657" cy="12743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baseline="0">
                <a:solidFill>
                  <a:srgbClr val="28436B"/>
                </a:solidFill>
                <a:latin typeface="+mj-lt"/>
                <a:ea typeface="+mj-ea"/>
                <a:cs typeface="+mj-cs"/>
              </a:defRPr>
            </a:lvl1pPr>
          </a:lstStyle>
          <a:p>
            <a:r>
              <a:rPr lang="en-US" sz="3200" b="1" dirty="0"/>
              <a:t>Update</a:t>
            </a:r>
          </a:p>
        </p:txBody>
      </p:sp>
    </p:spTree>
    <p:extLst>
      <p:ext uri="{BB962C8B-B14F-4D97-AF65-F5344CB8AC3E}">
        <p14:creationId xmlns:p14="http://schemas.microsoft.com/office/powerpoint/2010/main" val="3495976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F785AA76-FF2E-4934-9B2B-D0109595D425}"/>
              </a:ext>
            </a:extLst>
          </p:cNvPr>
          <p:cNvSpPr>
            <a:spLocks noGrp="1"/>
          </p:cNvSpPr>
          <p:nvPr>
            <p:ph type="title"/>
          </p:nvPr>
        </p:nvSpPr>
        <p:spPr>
          <a:xfrm>
            <a:off x="391886" y="1361653"/>
            <a:ext cx="10515600" cy="1325563"/>
          </a:xfrm>
        </p:spPr>
        <p:txBody>
          <a:bodyPr/>
          <a:lstStyle/>
          <a:p>
            <a:r>
              <a:rPr lang="en-US" dirty="0"/>
              <a:t>Known Limitations </a:t>
            </a:r>
          </a:p>
        </p:txBody>
      </p:sp>
      <p:sp>
        <p:nvSpPr>
          <p:cNvPr id="6" name="Content Placeholder 1">
            <a:extLst>
              <a:ext uri="{FF2B5EF4-FFF2-40B4-BE49-F238E27FC236}">
                <a16:creationId xmlns:a16="http://schemas.microsoft.com/office/drawing/2014/main" id="{8820F1C1-EE6E-48AC-89AD-D70237D5D562}"/>
              </a:ext>
            </a:extLst>
          </p:cNvPr>
          <p:cNvSpPr txBox="1">
            <a:spLocks/>
          </p:cNvSpPr>
          <p:nvPr/>
        </p:nvSpPr>
        <p:spPr>
          <a:xfrm>
            <a:off x="670249" y="2493380"/>
            <a:ext cx="10515600" cy="33548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2400"/>
              </a:spcAft>
              <a:defRPr/>
            </a:pPr>
            <a:r>
              <a:rPr lang="en-US" dirty="0"/>
              <a:t>Download Center no longer available; must use API or FTP site (at least for now).</a:t>
            </a:r>
          </a:p>
          <a:p>
            <a:pPr>
              <a:lnSpc>
                <a:spcPct val="100000"/>
              </a:lnSpc>
              <a:spcBef>
                <a:spcPts val="0"/>
              </a:spcBef>
              <a:spcAft>
                <a:spcPts val="2400"/>
              </a:spcAft>
              <a:defRPr/>
            </a:pPr>
            <a:r>
              <a:rPr lang="en-US" dirty="0"/>
              <a:t>No functionality to look up Census geographies of a street address; must use the </a:t>
            </a:r>
            <a:r>
              <a:rPr lang="en-US" dirty="0">
                <a:hlinkClick r:id="rId3"/>
              </a:rPr>
              <a:t>Census Geocoder tool </a:t>
            </a:r>
            <a:r>
              <a:rPr lang="en-US" dirty="0"/>
              <a:t>for that.</a:t>
            </a:r>
          </a:p>
          <a:p>
            <a:pPr>
              <a:lnSpc>
                <a:spcPct val="100000"/>
              </a:lnSpc>
              <a:spcBef>
                <a:spcPts val="0"/>
              </a:spcBef>
              <a:spcAft>
                <a:spcPts val="2400"/>
              </a:spcAft>
              <a:defRPr/>
            </a:pPr>
            <a:r>
              <a:rPr lang="en-US" dirty="0"/>
              <a:t>Lost links to documentation from an earlier version; have to look up on individual program sites.</a:t>
            </a:r>
          </a:p>
        </p:txBody>
      </p:sp>
      <p:pic>
        <p:nvPicPr>
          <p:cNvPr id="5" name="Picture 4">
            <a:extLst>
              <a:ext uri="{FF2B5EF4-FFF2-40B4-BE49-F238E27FC236}">
                <a16:creationId xmlns:a16="http://schemas.microsoft.com/office/drawing/2014/main" id="{70DA438E-FCC8-4314-9BA4-2313AA2F6201}"/>
              </a:ext>
            </a:extLst>
          </p:cNvPr>
          <p:cNvPicPr>
            <a:picLocks noChangeAspect="1"/>
          </p:cNvPicPr>
          <p:nvPr/>
        </p:nvPicPr>
        <p:blipFill>
          <a:blip r:embed="rId4"/>
          <a:stretch>
            <a:fillRect/>
          </a:stretch>
        </p:blipFill>
        <p:spPr>
          <a:xfrm>
            <a:off x="391886" y="0"/>
            <a:ext cx="3785394" cy="1403119"/>
          </a:xfrm>
          <a:prstGeom prst="rect">
            <a:avLst/>
          </a:prstGeom>
        </p:spPr>
      </p:pic>
    </p:spTree>
    <p:extLst>
      <p:ext uri="{BB962C8B-B14F-4D97-AF65-F5344CB8AC3E}">
        <p14:creationId xmlns:p14="http://schemas.microsoft.com/office/powerpoint/2010/main" val="3985468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FC29458F-0A85-4489-97F8-04F02699A800}"/>
              </a:ext>
            </a:extLst>
          </p:cNvPr>
          <p:cNvSpPr>
            <a:spLocks noGrp="1"/>
          </p:cNvSpPr>
          <p:nvPr>
            <p:ph type="title"/>
          </p:nvPr>
        </p:nvSpPr>
        <p:spPr>
          <a:xfrm>
            <a:off x="388257" y="1540779"/>
            <a:ext cx="10515600" cy="1325563"/>
          </a:xfrm>
        </p:spPr>
        <p:txBody>
          <a:bodyPr/>
          <a:lstStyle/>
          <a:p>
            <a:r>
              <a:rPr lang="en-US" dirty="0"/>
              <a:t>Good News</a:t>
            </a:r>
          </a:p>
        </p:txBody>
      </p:sp>
      <p:sp>
        <p:nvSpPr>
          <p:cNvPr id="8" name="Content Placeholder 1">
            <a:extLst>
              <a:ext uri="{FF2B5EF4-FFF2-40B4-BE49-F238E27FC236}">
                <a16:creationId xmlns:a16="http://schemas.microsoft.com/office/drawing/2014/main" id="{5FB8EE3A-59E1-43F2-8F1F-6342F2523BDF}"/>
              </a:ext>
            </a:extLst>
          </p:cNvPr>
          <p:cNvSpPr txBox="1">
            <a:spLocks/>
          </p:cNvSpPr>
          <p:nvPr/>
        </p:nvSpPr>
        <p:spPr>
          <a:xfrm>
            <a:off x="943428" y="2735714"/>
            <a:ext cx="10755085" cy="27797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2400"/>
              </a:spcAft>
              <a:defRPr/>
            </a:pPr>
            <a:r>
              <a:rPr lang="en-US" dirty="0"/>
              <a:t>Some previously noted issues have been corrected.</a:t>
            </a:r>
          </a:p>
          <a:p>
            <a:pPr lvl="1">
              <a:lnSpc>
                <a:spcPct val="100000"/>
              </a:lnSpc>
              <a:spcBef>
                <a:spcPts val="0"/>
              </a:spcBef>
              <a:spcAft>
                <a:spcPts val="2400"/>
              </a:spcAft>
              <a:defRPr/>
            </a:pPr>
            <a:r>
              <a:rPr lang="en-US" dirty="0"/>
              <a:t>More metadata added so, e.g., searching for “race” gives better results</a:t>
            </a:r>
          </a:p>
          <a:p>
            <a:pPr>
              <a:lnSpc>
                <a:spcPct val="100000"/>
              </a:lnSpc>
              <a:spcBef>
                <a:spcPts val="0"/>
              </a:spcBef>
              <a:spcAft>
                <a:spcPts val="2400"/>
              </a:spcAft>
              <a:defRPr/>
            </a:pPr>
            <a:r>
              <a:rPr lang="en-US" dirty="0" err="1"/>
              <a:t>DataFerrett</a:t>
            </a:r>
            <a:r>
              <a:rPr lang="en-US" dirty="0"/>
              <a:t> replacement, /</a:t>
            </a:r>
            <a:r>
              <a:rPr lang="en-US" dirty="0" err="1"/>
              <a:t>mdat</a:t>
            </a:r>
            <a:r>
              <a:rPr lang="en-US" dirty="0"/>
              <a:t>/, is available now in beta.</a:t>
            </a:r>
          </a:p>
          <a:p>
            <a:pPr>
              <a:lnSpc>
                <a:spcPct val="100000"/>
              </a:lnSpc>
              <a:spcBef>
                <a:spcPts val="0"/>
              </a:spcBef>
              <a:spcAft>
                <a:spcPts val="2400"/>
              </a:spcAft>
              <a:defRPr/>
            </a:pPr>
            <a:endParaRPr lang="en-US" dirty="0"/>
          </a:p>
        </p:txBody>
      </p:sp>
      <p:pic>
        <p:nvPicPr>
          <p:cNvPr id="5" name="Picture 4">
            <a:extLst>
              <a:ext uri="{FF2B5EF4-FFF2-40B4-BE49-F238E27FC236}">
                <a16:creationId xmlns:a16="http://schemas.microsoft.com/office/drawing/2014/main" id="{EAE1F4A3-F8C2-427B-BE51-FAFFE1BC9754}"/>
              </a:ext>
            </a:extLst>
          </p:cNvPr>
          <p:cNvPicPr>
            <a:picLocks noChangeAspect="1"/>
          </p:cNvPicPr>
          <p:nvPr/>
        </p:nvPicPr>
        <p:blipFill>
          <a:blip r:embed="rId3"/>
          <a:stretch>
            <a:fillRect/>
          </a:stretch>
        </p:blipFill>
        <p:spPr>
          <a:xfrm>
            <a:off x="391886" y="0"/>
            <a:ext cx="3785394" cy="1403119"/>
          </a:xfrm>
          <a:prstGeom prst="rect">
            <a:avLst/>
          </a:prstGeom>
        </p:spPr>
      </p:pic>
    </p:spTree>
    <p:extLst>
      <p:ext uri="{BB962C8B-B14F-4D97-AF65-F5344CB8AC3E}">
        <p14:creationId xmlns:p14="http://schemas.microsoft.com/office/powerpoint/2010/main" val="3538463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D244174-75C0-458C-AF9E-52881864A6C5}"/>
              </a:ext>
            </a:extLst>
          </p:cNvPr>
          <p:cNvSpPr>
            <a:spLocks noGrp="1"/>
          </p:cNvSpPr>
          <p:nvPr>
            <p:ph type="title"/>
          </p:nvPr>
        </p:nvSpPr>
        <p:spPr>
          <a:xfrm>
            <a:off x="838200" y="365125"/>
            <a:ext cx="10515600" cy="1325563"/>
          </a:xfrm>
        </p:spPr>
        <p:txBody>
          <a:bodyPr/>
          <a:lstStyle/>
          <a:p>
            <a:r>
              <a:rPr lang="en-US" dirty="0"/>
              <a:t>Other Tools for Comparison</a:t>
            </a:r>
          </a:p>
        </p:txBody>
      </p:sp>
      <p:sp>
        <p:nvSpPr>
          <p:cNvPr id="6" name="Content Placeholder 2">
            <a:extLst>
              <a:ext uri="{FF2B5EF4-FFF2-40B4-BE49-F238E27FC236}">
                <a16:creationId xmlns:a16="http://schemas.microsoft.com/office/drawing/2014/main" id="{EB73BD57-8C4B-4433-A40E-DC642C27CBE8}"/>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NHGIS</a:t>
            </a:r>
          </a:p>
          <a:p>
            <a:r>
              <a:rPr lang="en-US" dirty="0"/>
              <a:t>Social Explorer</a:t>
            </a:r>
          </a:p>
        </p:txBody>
      </p:sp>
    </p:spTree>
    <p:extLst>
      <p:ext uri="{BB962C8B-B14F-4D97-AF65-F5344CB8AC3E}">
        <p14:creationId xmlns:p14="http://schemas.microsoft.com/office/powerpoint/2010/main" val="17320272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495138423DB5E4A865EB5CC64CECA3E" ma:contentTypeVersion="12" ma:contentTypeDescription="Create a new document." ma:contentTypeScope="" ma:versionID="2fbf0debd02e929c1e30b40c9fd847e1">
  <xsd:schema xmlns:xsd="http://www.w3.org/2001/XMLSchema" xmlns:xs="http://www.w3.org/2001/XMLSchema" xmlns:p="http://schemas.microsoft.com/office/2006/metadata/properties" xmlns:ns3="73b32362-1278-4af1-9d93-8e814056b109" xmlns:ns4="3df647c9-4739-45e3-b751-835e4943c7bc" targetNamespace="http://schemas.microsoft.com/office/2006/metadata/properties" ma:root="true" ma:fieldsID="f20f4476265e95d1b0d546c099bec50e" ns3:_="" ns4:_="">
    <xsd:import namespace="73b32362-1278-4af1-9d93-8e814056b109"/>
    <xsd:import namespace="3df647c9-4739-45e3-b751-835e4943c7b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b32362-1278-4af1-9d93-8e814056b10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f647c9-4739-45e3-b751-835e4943c7b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49448EF-89A9-49AF-8E65-BCACB89C1FD5}">
  <ds:schemaRefs>
    <ds:schemaRef ds:uri="http://schemas.microsoft.com/sharepoint/v3/contenttype/forms"/>
  </ds:schemaRefs>
</ds:datastoreItem>
</file>

<file path=customXml/itemProps2.xml><?xml version="1.0" encoding="utf-8"?>
<ds:datastoreItem xmlns:ds="http://schemas.openxmlformats.org/officeDocument/2006/customXml" ds:itemID="{84974DDE-5E7E-4F9F-A80A-B9824FAF90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b32362-1278-4af1-9d93-8e814056b109"/>
    <ds:schemaRef ds:uri="3df647c9-4739-45e3-b751-835e4943c7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D97FA6-861B-4DAF-BF6D-A5898F8D5753}">
  <ds:schemaRefs>
    <ds:schemaRef ds:uri="http://purl.org/dc/elements/1.1/"/>
    <ds:schemaRef ds:uri="http://schemas.microsoft.com/office/infopath/2007/PartnerControls"/>
    <ds:schemaRef ds:uri="http://www.w3.org/XML/1998/namespace"/>
    <ds:schemaRef ds:uri="http://purl.org/dc/terms/"/>
    <ds:schemaRef ds:uri="http://schemas.microsoft.com/office/2006/documentManagement/types"/>
    <ds:schemaRef ds:uri="73b32362-1278-4af1-9d93-8e814056b109"/>
    <ds:schemaRef ds:uri="http://schemas.openxmlformats.org/package/2006/metadata/core-properties"/>
    <ds:schemaRef ds:uri="3df647c9-4739-45e3-b751-835e4943c7bc"/>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85</TotalTime>
  <Words>2849</Words>
  <Application>Microsoft Office PowerPoint</Application>
  <PresentationFormat>Widescreen</PresentationFormat>
  <Paragraphs>591</Paragraphs>
  <Slides>50</Slides>
  <Notes>49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Calibri Light</vt:lpstr>
      <vt:lpstr>OpenSans</vt:lpstr>
      <vt:lpstr>Times New Roman</vt:lpstr>
      <vt:lpstr>Wingdings</vt:lpstr>
      <vt:lpstr>Office Theme</vt:lpstr>
      <vt:lpstr>Census Data Tools</vt:lpstr>
      <vt:lpstr>(Note:  Use the chat to ask questions.)</vt:lpstr>
      <vt:lpstr>Agenda</vt:lpstr>
      <vt:lpstr>PowerPoint Presentation</vt:lpstr>
      <vt:lpstr>Records Management Rules </vt:lpstr>
      <vt:lpstr>PowerPoint Presentation</vt:lpstr>
      <vt:lpstr>Known Limitations </vt:lpstr>
      <vt:lpstr>Good News</vt:lpstr>
      <vt:lpstr>Other Tools for Comparison</vt:lpstr>
      <vt:lpstr>PowerPoint Presentation</vt:lpstr>
      <vt:lpstr>PowerPoint Presentation</vt:lpstr>
      <vt:lpstr>Interfaces/Demos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Feedback Is Critical (Now and Always)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Info</vt:lpstr>
      <vt:lpstr>Your Questions/Requested Searches</vt:lpstr>
      <vt:lpstr>Your Requested Searches/Questions</vt:lpstr>
      <vt:lpstr>Your Questions</vt:lpstr>
      <vt:lpstr>Microdata Tools</vt:lpstr>
      <vt:lpstr>Comparison Table</vt:lpstr>
      <vt:lpstr>Comparison Table</vt:lpstr>
      <vt:lpstr>Notes</vt:lpstr>
      <vt:lpstr>PowerPoint Presentation</vt:lpstr>
      <vt:lpstr>PowerPoint Presentation</vt:lpstr>
      <vt:lpstr>Demographics of an Area</vt:lpstr>
      <vt:lpstr>How does the Census affect business?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Census Data Tools</dc:title>
  <dc:creator>Hayslett, Michele Matz</dc:creator>
  <cp:lastModifiedBy>Jennifer Smith</cp:lastModifiedBy>
  <cp:revision>2</cp:revision>
  <dcterms:created xsi:type="dcterms:W3CDTF">2020-06-16T14:04:33Z</dcterms:created>
  <dcterms:modified xsi:type="dcterms:W3CDTF">2020-06-19T19:26:09Z</dcterms:modified>
</cp:coreProperties>
</file>