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7" r:id="rId1"/>
  </p:sldMasterIdLst>
  <p:notesMasterIdLst>
    <p:notesMasterId r:id="rId38"/>
  </p:notesMasterIdLst>
  <p:sldIdLst>
    <p:sldId id="256" r:id="rId2"/>
    <p:sldId id="306" r:id="rId3"/>
    <p:sldId id="321" r:id="rId4"/>
    <p:sldId id="305" r:id="rId5"/>
    <p:sldId id="307" r:id="rId6"/>
    <p:sldId id="341" r:id="rId7"/>
    <p:sldId id="342" r:id="rId8"/>
    <p:sldId id="314" r:id="rId9"/>
    <p:sldId id="344" r:id="rId10"/>
    <p:sldId id="290" r:id="rId11"/>
    <p:sldId id="345" r:id="rId12"/>
    <p:sldId id="291" r:id="rId13"/>
    <p:sldId id="312" r:id="rId14"/>
    <p:sldId id="310" r:id="rId15"/>
    <p:sldId id="313" r:id="rId16"/>
    <p:sldId id="315" r:id="rId17"/>
    <p:sldId id="292" r:id="rId18"/>
    <p:sldId id="286" r:id="rId19"/>
    <p:sldId id="328" r:id="rId20"/>
    <p:sldId id="283" r:id="rId21"/>
    <p:sldId id="322" r:id="rId22"/>
    <p:sldId id="325" r:id="rId23"/>
    <p:sldId id="326" r:id="rId24"/>
    <p:sldId id="327" r:id="rId25"/>
    <p:sldId id="334" r:id="rId26"/>
    <p:sldId id="335" r:id="rId27"/>
    <p:sldId id="336" r:id="rId28"/>
    <p:sldId id="338" r:id="rId29"/>
    <p:sldId id="329" r:id="rId30"/>
    <p:sldId id="330" r:id="rId31"/>
    <p:sldId id="331" r:id="rId32"/>
    <p:sldId id="317" r:id="rId33"/>
    <p:sldId id="287" r:id="rId34"/>
    <p:sldId id="297" r:id="rId35"/>
    <p:sldId id="343" r:id="rId36"/>
    <p:sldId id="29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58475" autoAdjust="0"/>
  </p:normalViewPr>
  <p:slideViewPr>
    <p:cSldViewPr>
      <p:cViewPr varScale="1">
        <p:scale>
          <a:sx n="52" d="100"/>
          <a:sy n="52" d="100"/>
        </p:scale>
        <p:origin x="1608" y="43"/>
      </p:cViewPr>
      <p:guideLst>
        <p:guide orient="horz" pos="2160"/>
        <p:guide pos="2880"/>
      </p:guideLst>
    </p:cSldViewPr>
  </p:slideViewPr>
  <p:outlineViewPr>
    <p:cViewPr>
      <p:scale>
        <a:sx n="33" d="100"/>
        <a:sy n="33" d="100"/>
      </p:scale>
      <p:origin x="0" y="-3782"/>
    </p:cViewPr>
  </p:outlineViewPr>
  <p:notesTextViewPr>
    <p:cViewPr>
      <p:scale>
        <a:sx n="1" d="1"/>
        <a:sy n="1" d="1"/>
      </p:scale>
      <p:origin x="0" y="0"/>
    </p:cViewPr>
  </p:notesTextViewPr>
  <p:notesViewPr>
    <p:cSldViewPr>
      <p:cViewPr varScale="1">
        <p:scale>
          <a:sx n="64" d="100"/>
          <a:sy n="64" d="100"/>
        </p:scale>
        <p:origin x="3101" y="8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32"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4" tIns="46582" rIns="93164" bIns="46582" rtlCol="0"/>
          <a:lstStyle>
            <a:lvl1pPr algn="r">
              <a:defRPr sz="1200"/>
            </a:lvl1pPr>
          </a:lstStyle>
          <a:p>
            <a:fld id="{72FC684C-45D4-4D24-852E-BE021E068702}" type="datetimeFigureOut">
              <a:rPr lang="en-US" smtClean="0"/>
              <a:t>10/22/2018</a:t>
            </a:fld>
            <a:endParaRPr lang="en-US" dirty="0"/>
          </a:p>
        </p:txBody>
      </p:sp>
      <p:sp>
        <p:nvSpPr>
          <p:cNvPr id="5" name="Notes Placeholder 4"/>
          <p:cNvSpPr>
            <a:spLocks noGrp="1"/>
          </p:cNvSpPr>
          <p:nvPr>
            <p:ph type="body" sz="quarter" idx="3"/>
          </p:nvPr>
        </p:nvSpPr>
        <p:spPr>
          <a:xfrm>
            <a:off x="701040" y="3200402"/>
            <a:ext cx="5608320" cy="5398771"/>
          </a:xfrm>
          <a:prstGeom prst="rect">
            <a:avLst/>
          </a:prstGeom>
        </p:spPr>
        <p:txBody>
          <a:bodyPr vert="horz" lIns="93164" tIns="46582" rIns="93164" bIns="4658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29966"/>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4" tIns="46582" rIns="93164" bIns="46582" rtlCol="0" anchor="b"/>
          <a:lstStyle>
            <a:lvl1pPr algn="r">
              <a:defRPr sz="1200"/>
            </a:lvl1pPr>
          </a:lstStyle>
          <a:p>
            <a:fld id="{7EB1990A-6ABD-4044-9F7A-0B570CD231C9}" type="slidenum">
              <a:rPr lang="en-US" smtClean="0"/>
              <a:t>‹#›</a:t>
            </a:fld>
            <a:endParaRPr lang="en-US" dirty="0"/>
          </a:p>
        </p:txBody>
      </p:sp>
      <p:sp>
        <p:nvSpPr>
          <p:cNvPr id="8" name="Slide Image Placeholder 7"/>
          <p:cNvSpPr>
            <a:spLocks noGrp="1" noRot="1" noChangeAspect="1"/>
          </p:cNvSpPr>
          <p:nvPr>
            <p:ph type="sldImg" idx="2"/>
          </p:nvPr>
        </p:nvSpPr>
        <p:spPr>
          <a:xfrm>
            <a:off x="2590800" y="608013"/>
            <a:ext cx="1981200" cy="1487487"/>
          </a:xfrm>
          <a:prstGeom prst="rect">
            <a:avLst/>
          </a:prstGeom>
          <a:noFill/>
          <a:ln w="12700">
            <a:solidFill>
              <a:prstClr val="black"/>
            </a:solidFill>
          </a:ln>
        </p:spPr>
        <p:txBody>
          <a:bodyPr vert="horz" lIns="91427" tIns="45713" rIns="91427" bIns="45713" rtlCol="0" anchor="ctr"/>
          <a:lstStyle/>
          <a:p>
            <a:endParaRPr lang="en-US" dirty="0"/>
          </a:p>
        </p:txBody>
      </p:sp>
    </p:spTree>
    <p:extLst>
      <p:ext uri="{BB962C8B-B14F-4D97-AF65-F5344CB8AC3E}">
        <p14:creationId xmlns:p14="http://schemas.microsoft.com/office/powerpoint/2010/main" val="400598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040" y="5040522"/>
            <a:ext cx="5608320" cy="3558649"/>
          </a:xfrm>
        </p:spPr>
        <p:txBody>
          <a:bodyPr/>
          <a:lstStyle/>
          <a:p>
            <a:r>
              <a:rPr lang="en-US" sz="1400" dirty="0">
                <a:cs typeface="Times New Roman" panose="02020603050405020304" pitchFamily="18" charset="0"/>
              </a:rPr>
              <a:t>Good morning! Thank you all for being here, and for giving me the opportunity to share some of my thoughts on how we can think of social justice in relation to our work in technical services. </a:t>
            </a:r>
          </a:p>
        </p:txBody>
      </p:sp>
      <p:sp>
        <p:nvSpPr>
          <p:cNvPr id="4" name="Slide Number Placeholder 3"/>
          <p:cNvSpPr>
            <a:spLocks noGrp="1"/>
          </p:cNvSpPr>
          <p:nvPr>
            <p:ph type="sldNum" sz="quarter" idx="10"/>
          </p:nvPr>
        </p:nvSpPr>
        <p:spPr/>
        <p:txBody>
          <a:bodyPr/>
          <a:lstStyle/>
          <a:p>
            <a:fld id="{7EB1990A-6ABD-4044-9F7A-0B570CD231C9}" type="slidenum">
              <a:rPr lang="en-US" smtClean="0"/>
              <a:t>1</a:t>
            </a:fld>
            <a:endParaRPr lang="en-US" dirty="0"/>
          </a:p>
        </p:txBody>
      </p:sp>
    </p:spTree>
    <p:extLst>
      <p:ext uri="{BB962C8B-B14F-4D97-AF65-F5344CB8AC3E}">
        <p14:creationId xmlns:p14="http://schemas.microsoft.com/office/powerpoint/2010/main" val="290905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have seen this particular cartoon online. Quick caveat—I do think this is overly simplistic, and I’m not fond of sports metaphors or analogies, but this is a pretty popular graphic. Ok, going back to the word diversity, and people who come from different social identity groups, we often use the word equality. I think for a long time in our society, we thought the answer to alleviating issues related to prejudice or discrimination was to say that we will just treat everyone equally, regardless of their differences. However, I think more and more institutions are moving away from an equality mindset to an equity mindset, because as you can see from this graphic, treating people equally doesn’t mean they will reach equal outcomes. As you can see in the first image, everyone gets the same amount of boxes to boost them up to watch the baseball game, but since each person is of a different height, the box does not help each of them see over the fence. In the second image labeled equity, I think we are getting closer to a social justice mindset, because now each person has the same outcome—they can each see over the fence. In this case, their differences are taken into account, so they are not given the same amount of resources, they are given the resources they each need to get to the same place. </a:t>
            </a:r>
            <a:endParaRPr lang="en-US" sz="1400" dirty="0"/>
          </a:p>
        </p:txBody>
      </p:sp>
      <p:sp>
        <p:nvSpPr>
          <p:cNvPr id="4" name="Slide Number Placeholder 3"/>
          <p:cNvSpPr>
            <a:spLocks noGrp="1"/>
          </p:cNvSpPr>
          <p:nvPr>
            <p:ph type="sldNum" sz="quarter" idx="10"/>
          </p:nvPr>
        </p:nvSpPr>
        <p:spPr/>
        <p:txBody>
          <a:bodyPr/>
          <a:lstStyle/>
          <a:p>
            <a:fld id="{7EB1990A-6ABD-4044-9F7A-0B570CD231C9}" type="slidenum">
              <a:rPr lang="en-US" smtClean="0"/>
              <a:t>10</a:t>
            </a:fld>
            <a:endParaRPr lang="en-US" dirty="0"/>
          </a:p>
        </p:txBody>
      </p:sp>
    </p:spTree>
    <p:extLst>
      <p:ext uri="{BB962C8B-B14F-4D97-AF65-F5344CB8AC3E}">
        <p14:creationId xmlns:p14="http://schemas.microsoft.com/office/powerpoint/2010/main" val="407635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let’s get back to the term inclusion. I think of inclusion as the how of work around diversity and equity. I think a lot of institutions think that if we include more diverse people in our spaces, then that means we are being inclusive. Some places that have come farther along in their understanding of social justice outcomes recognize that inclusion means more than just putting different people in the seats around the table, it’s also making sure that every person at the table has an opportunity to share their perspective, to have their perspective taken seriously, and to be respected for who they are. Where I work, which is a Catholic and Marianist institution, we use a lot of language around the idea that every person is welcome at the table (the Marianists do a lot around sharing meals together, and using meals as a way of being in a kind of community with one another). Inclusion sounds great, doesn’t it? And it is often seen as the goal that we should be striving for—that every person, regardless of their differences, is included in our institutions, in our spaces, in our libraries, and made to feel welcome. And that does sound great on the surface.</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11</a:t>
            </a:fld>
            <a:endParaRPr lang="en-US" dirty="0"/>
          </a:p>
        </p:txBody>
      </p:sp>
    </p:spTree>
    <p:extLst>
      <p:ext uri="{BB962C8B-B14F-4D97-AF65-F5344CB8AC3E}">
        <p14:creationId xmlns:p14="http://schemas.microsoft.com/office/powerpoint/2010/main" val="164270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this graphic, I think we’re getting much closer to a social justice mindset. Again, we see diversity (people of different heights), we see equity (everyone can see over the fence), and inclusion (people are given different boxes so they can all participate as fans of the baseball game). But a social justice model, here referred to as a liberation model, recognizes that the root of the problem for these fans is literally a structural barrier, in this case, the fence. By removing the structural barrier, the fans can all watch the game, and their differences are present but are not seen as hindrances. This is where I would like us to get to—recognizing structural barriers gets us to start thinking more about systems, which have broader impact and implications for people from different social identity groups. </a:t>
            </a:r>
          </a:p>
        </p:txBody>
      </p:sp>
      <p:sp>
        <p:nvSpPr>
          <p:cNvPr id="4" name="Slide Number Placeholder 3"/>
          <p:cNvSpPr>
            <a:spLocks noGrp="1"/>
          </p:cNvSpPr>
          <p:nvPr>
            <p:ph type="sldNum" sz="quarter" idx="10"/>
          </p:nvPr>
        </p:nvSpPr>
        <p:spPr/>
        <p:txBody>
          <a:bodyPr/>
          <a:lstStyle/>
          <a:p>
            <a:fld id="{7EB1990A-6ABD-4044-9F7A-0B570CD231C9}" type="slidenum">
              <a:rPr lang="en-US" smtClean="0"/>
              <a:t>12</a:t>
            </a:fld>
            <a:endParaRPr lang="en-US" dirty="0"/>
          </a:p>
        </p:txBody>
      </p:sp>
    </p:spTree>
    <p:extLst>
      <p:ext uri="{BB962C8B-B14F-4D97-AF65-F5344CB8AC3E}">
        <p14:creationId xmlns:p14="http://schemas.microsoft.com/office/powerpoint/2010/main" val="116420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a:t>
            </a:r>
            <a:r>
              <a:rPr lang="en-US" baseline="0" dirty="0" smtClean="0"/>
              <a:t> the panel labeled “reality” is I think the hardest one for us to acknowledge or accept. When we talk about systems connected to social identity groups, we are talking about issues of power, and systems of oppression.  We have to be brave enough to accept the truth that privilege is real. That there are some of us in certain social identity groups where things are literally stacked in our favor, and at the same time there are groups who aren’t starting on level ground with us, but are actually, and actively disempowered. In the reality panel, we see that someone has more boxes than they could possibly need, and that someone is literally in a hole in the ground. The thing about privilege that I think is hard for many people to wrap their heads around is that it’s not something to be ashamed of, or to feel guilty over, or to get defensive about. It is simply a fact that depending upon your social identities, there are some social identities that come with a series of unearned benefits simply by virtue of being that particular identity. And those unearned benefits have been historically constructed, and deeply institutionalized. When we think about various social identities, such as race, and gender, and class, we have to be willing to face the difficult truth that there are some of us who benefit from privilege, and that there are some of us who are actively oppressed. And the thing that makes all of this so challenging is that even if we, as individuals, really act in ways that we don’t think hurt other people, we are still part of a larger system that will give us those boxes whether we asked for them or not. So if we’re talking about something like white privilege for example, one can’t help it if they were born white, but being white in a country that has a long history of legalized racism (like slavery, or Jim Crow laws that legalized segregation) means that there is a certain degree of privilege that is afforded to white people that people of color do not experience. However, privilege also doesn’t mean that just because you are a member of a privileged social identity group your life will be easy. You can have privilege around your race, and still experience hardship and oppression in your life that might be connected to other social identities, such as socioeconomic status, or gender. None of these categories of identity are simple, and none of our experiences are one-dimensional, so I think we run into conflict when we don’t know how to talk about these issues in deeply complex and honest ways. I really believe that having a genuine social justice mindset means we have the courage to name systems of power, privilege, and oppression. To acknowledge that we are often complicit in those systems, and that we are willing to work together across our differences to achieve better outcomes for us all. Getting defensive about where we have privilege gets in the way of us doing real work towards social justice.</a:t>
            </a:r>
          </a:p>
          <a:p>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13</a:t>
            </a:fld>
            <a:endParaRPr lang="en-US" dirty="0"/>
          </a:p>
        </p:txBody>
      </p:sp>
    </p:spTree>
    <p:extLst>
      <p:ext uri="{BB962C8B-B14F-4D97-AF65-F5344CB8AC3E}">
        <p14:creationId xmlns:p14="http://schemas.microsoft.com/office/powerpoint/2010/main" val="32464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title of this talk is developing a social justice mindset, and I have used that phrase a lot up to this point--but what do I mean by social justice? When I think about social justice, I think of it as both a goal and a process, that acknowledges the need to address both resources and recognition of different identities. There’s a fantastic book that I highly recommend everyone read, no matter what kind of work you do. It’s called Teaching for Diversity and Social Justice, and it does a really great job of connecting the work of educators to social justice work. And although we work in libraries and might not always think of ourselves as educators, the very fact that we provide access to information resources means we have a role—and I would argue, a responsibility—in the educational process. In this book, Lee Anne Bell doesn’t oversimplify the definition of social justice—this is where I have learned to think of it as both something we strive towards, but in doing so, we must ensure that the ways in which we get there do not further marginalize people along the way. In Bell’s book, as a goal, social justice is defined as the full and equitable participation of people from all social identity groups in a society that is mutually shaped to meet their needs. How we reach that goal is also a form of social justice—the process of achieving these outcomes should be democratic and participatory, respectful of the diversity of all people, inclusive, and affirming of our capacity to create change through collaboration.</a:t>
            </a:r>
          </a:p>
        </p:txBody>
      </p:sp>
      <p:sp>
        <p:nvSpPr>
          <p:cNvPr id="4" name="Slide Number Placeholder 3"/>
          <p:cNvSpPr>
            <a:spLocks noGrp="1"/>
          </p:cNvSpPr>
          <p:nvPr>
            <p:ph type="sldNum" sz="quarter" idx="10"/>
          </p:nvPr>
        </p:nvSpPr>
        <p:spPr/>
        <p:txBody>
          <a:bodyPr/>
          <a:lstStyle/>
          <a:p>
            <a:fld id="{7EB1990A-6ABD-4044-9F7A-0B570CD231C9}" type="slidenum">
              <a:rPr lang="en-US" smtClean="0"/>
              <a:t>14</a:t>
            </a:fld>
            <a:endParaRPr lang="en-US" dirty="0"/>
          </a:p>
        </p:txBody>
      </p:sp>
    </p:spTree>
    <p:extLst>
      <p:ext uri="{BB962C8B-B14F-4D97-AF65-F5344CB8AC3E}">
        <p14:creationId xmlns:p14="http://schemas.microsoft.com/office/powerpoint/2010/main" val="56458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to unpack in this slide. First, I want to talk about social identity groups. Social identities are complex—sometimes we claim them, sometimes they are ascribed to us by others. Some identities are visible, such as race or gender expression, while others are less apparent—such as socioeconomic status, or differences in cognitive or emotional abilities. To reiterate what I said earlier, when we talk about diversity, what we often are really talking about are the different social identities we are aware of. </a:t>
            </a:r>
          </a:p>
        </p:txBody>
      </p:sp>
      <p:sp>
        <p:nvSpPr>
          <p:cNvPr id="4" name="Slide Number Placeholder 3"/>
          <p:cNvSpPr>
            <a:spLocks noGrp="1"/>
          </p:cNvSpPr>
          <p:nvPr>
            <p:ph type="sldNum" sz="quarter" idx="10"/>
          </p:nvPr>
        </p:nvSpPr>
        <p:spPr/>
        <p:txBody>
          <a:bodyPr/>
          <a:lstStyle/>
          <a:p>
            <a:fld id="{7EB1990A-6ABD-4044-9F7A-0B570CD231C9}" type="slidenum">
              <a:rPr lang="en-US" smtClean="0"/>
              <a:t>15</a:t>
            </a:fld>
            <a:endParaRPr lang="en-US" dirty="0"/>
          </a:p>
        </p:txBody>
      </p:sp>
    </p:spTree>
    <p:extLst>
      <p:ext uri="{BB962C8B-B14F-4D97-AF65-F5344CB8AC3E}">
        <p14:creationId xmlns:p14="http://schemas.microsoft.com/office/powerpoint/2010/main" val="289024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baseline="0" dirty="0" smtClean="0"/>
              <a:t>let’s look at process. The process for creating a world where every person has equitable access to resources and feels safe, secure, affirmed and respected should be a just process. That means the work to achieve this goal should integrate a participatory framework that encourages collaboration and coalition building, that ensures all perspectives are not just considered, but treated as crucial to decision-making processes, and that respect for the dignity of each person is an assumed value of all who are working to achieve socially just goals. If we take a top-down approach to achieving social justice goals, where we make decisions without actively seeking and incorporating the input of the people affected by those goals, when we make assumptions about what different groups want or need, then we end up replicating the very same process that have led to the establishment of socially unjust systems and structures in our world.</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16</a:t>
            </a:fld>
            <a:endParaRPr lang="en-US" dirty="0"/>
          </a:p>
        </p:txBody>
      </p:sp>
    </p:spTree>
    <p:extLst>
      <p:ext uri="{BB962C8B-B14F-4D97-AF65-F5344CB8AC3E}">
        <p14:creationId xmlns:p14="http://schemas.microsoft.com/office/powerpoint/2010/main" val="176245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We can’t talk about identity without also talking about power. We each hold multiple characteristics of identity as individuals, which also means we are part of broader social groups that are also identified by those characteristics. When we talk broadly about social identity groups, we have to situate those groups within the dynamics of power. We also have to understand that each of us as individuals either identifies as or is identified by others as having membership within multiple social identity groups. And each of those groups might hold privilege or experience oppression, and sometimes at the same time. This means we are impacted by structures of power every single day, by virtue of our social group identity membership. Power is complex because the ways in which it functions within systems can really vary—depending upon the situation or environment where we find ourselves, we might experience either oppression, or benefit from privilege</a:t>
            </a:r>
            <a:r>
              <a:rPr lang="en-US" sz="1500" dirty="0" smtClean="0"/>
              <a:t>.</a:t>
            </a:r>
            <a:endParaRPr lang="en-US" sz="1500" dirty="0"/>
          </a:p>
          <a:p>
            <a:r>
              <a:rPr lang="en-US" sz="1500" dirty="0"/>
              <a:t>For example, as a tenured faculty member, I hold a great deal of socioeconomic privilege, as well as a certain degree of positional privilege in my library when I’m in a meeting that is a mix of library faculty and staff. However, outside of my library, my experience as an Asian American woman has sometimes meant I have experienced oppression in the form of </a:t>
            </a:r>
            <a:r>
              <a:rPr lang="en-US" sz="1500" dirty="0" err="1"/>
              <a:t>microaggressions</a:t>
            </a:r>
            <a:r>
              <a:rPr lang="en-US" sz="1500" dirty="0"/>
              <a:t>. For example, people make assumptions about my ethnic identity and ask me questions like “Where are you from?” Or other people on my campus make assumptions about what my role is, and treat me as if I’m invisible in situations like campus committee meetings. I have experienced being talked over, or not having the opportunity to share my opinion or perspective on a topic in meetings that are dominated by white faculty, especially white male faculty. </a:t>
            </a:r>
          </a:p>
        </p:txBody>
      </p:sp>
      <p:sp>
        <p:nvSpPr>
          <p:cNvPr id="4" name="Slide Number Placeholder 3"/>
          <p:cNvSpPr>
            <a:spLocks noGrp="1"/>
          </p:cNvSpPr>
          <p:nvPr>
            <p:ph type="sldNum" sz="quarter" idx="10"/>
          </p:nvPr>
        </p:nvSpPr>
        <p:spPr/>
        <p:txBody>
          <a:bodyPr/>
          <a:lstStyle/>
          <a:p>
            <a:fld id="{7EB1990A-6ABD-4044-9F7A-0B570CD231C9}" type="slidenum">
              <a:rPr lang="en-US" smtClean="0"/>
              <a:t>17</a:t>
            </a:fld>
            <a:endParaRPr lang="en-US" dirty="0"/>
          </a:p>
        </p:txBody>
      </p:sp>
    </p:spTree>
    <p:extLst>
      <p:ext uri="{BB962C8B-B14F-4D97-AF65-F5344CB8AC3E}">
        <p14:creationId xmlns:p14="http://schemas.microsoft.com/office/powerpoint/2010/main" val="37133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 have mentioned the word oppression several times, now, but I think it’s important to have some common language around a definition for it. So here is one definition, and a quick demonstration of how it can occur at many </a:t>
            </a:r>
            <a:r>
              <a:rPr lang="en-US" sz="1500" dirty="0" smtClean="0"/>
              <a:t>levels. When </a:t>
            </a:r>
            <a:r>
              <a:rPr lang="en-US" sz="1500" dirty="0"/>
              <a:t>we talk about systems of power, we often talk about those who hold power, those who have privilege, and those who are oppressed. What is oppression? Broadly speaking, oppression is what happens when prejudice and power intersect. So individual oppressions are the things that happen on a one-on-level. Institutional oppression are things like policies, rules, laws, etc. that are harmful to certain groups. Examples of social or cultural oppression are things like stereotypes in film or TV that reinforce our cultural notions about particular groups of people that are harmful. When we think of resisting oppression or undoing oppression, we often focus on the individual level, because it’s easier to address our own individual behaviors and mental frameworks that are harmful to other people, but it’s much more challenging to resist institutionalized oppression, because it’s often deeply embedded in our policies and long-standing practices. It means working against systems, and not just changing individual people. And again, this is challenging work, because these systems have been built and perpetuated over time, long before any of us were here, but we are all enmeshed within these systems.</a:t>
            </a:r>
          </a:p>
        </p:txBody>
      </p:sp>
      <p:sp>
        <p:nvSpPr>
          <p:cNvPr id="4" name="Slide Number Placeholder 3"/>
          <p:cNvSpPr>
            <a:spLocks noGrp="1"/>
          </p:cNvSpPr>
          <p:nvPr>
            <p:ph type="sldNum" sz="quarter" idx="10"/>
          </p:nvPr>
        </p:nvSpPr>
        <p:spPr/>
        <p:txBody>
          <a:bodyPr/>
          <a:lstStyle/>
          <a:p>
            <a:fld id="{7EB1990A-6ABD-4044-9F7A-0B570CD231C9}" type="slidenum">
              <a:rPr lang="en-US" smtClean="0"/>
              <a:t>18</a:t>
            </a:fld>
            <a:endParaRPr lang="en-US" dirty="0"/>
          </a:p>
        </p:txBody>
      </p:sp>
    </p:spTree>
    <p:extLst>
      <p:ext uri="{BB962C8B-B14F-4D97-AF65-F5344CB8AC3E}">
        <p14:creationId xmlns:p14="http://schemas.microsoft.com/office/powerpoint/2010/main" val="33467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unpublished essay, Audre Lorde linked</a:t>
            </a:r>
            <a:r>
              <a:rPr lang="en-US" baseline="0" dirty="0" smtClean="0"/>
              <a:t> oppressions, addressing the fact that we cannot pick and choose which marginalized identities we are going to advocate for—as hard as it is, we must work together to simultaneously undo these systems of oppression if we truly want to create a just society. Dr. </a:t>
            </a:r>
            <a:r>
              <a:rPr lang="en-US" baseline="0" dirty="0" err="1" smtClean="0"/>
              <a:t>Kimberle</a:t>
            </a:r>
            <a:r>
              <a:rPr lang="en-US" baseline="0" dirty="0" smtClean="0"/>
              <a:t> Crenshaw later coined the term intersectionality to name this phenomenon of how power manifests and is interlocked. We all have intersecting identities, and for some of us, the vulnerability and marginalization we experience are not singular experiences—they are often compounded by the multiple categories of difference that we hold, and cannot be pinned to one particular social identity or another. I don’t get to decide when I’m a woman or when I’m a person of color, in other words. I am always simultaneously both.</a:t>
            </a:r>
            <a:endParaRPr lang="en-US" dirty="0"/>
          </a:p>
        </p:txBody>
      </p:sp>
      <p:sp>
        <p:nvSpPr>
          <p:cNvPr id="4" name="Slide Number Placeholder 3"/>
          <p:cNvSpPr>
            <a:spLocks noGrp="1"/>
          </p:cNvSpPr>
          <p:nvPr>
            <p:ph type="sldNum" sz="quarter" idx="10"/>
          </p:nvPr>
        </p:nvSpPr>
        <p:spPr/>
        <p:txBody>
          <a:bodyPr/>
          <a:lstStyle/>
          <a:p>
            <a:pPr defTabSz="881390">
              <a:defRPr/>
            </a:pPr>
            <a:fld id="{7EB1990A-6ABD-4044-9F7A-0B570CD231C9}" type="slidenum">
              <a:rPr lang="en-US">
                <a:solidFill>
                  <a:prstClr val="black"/>
                </a:solidFill>
                <a:latin typeface="Calibri"/>
              </a:rPr>
              <a:pPr defTabSz="881390">
                <a:defRPr/>
              </a:pPr>
              <a:t>19</a:t>
            </a:fld>
            <a:endParaRPr lang="en-US" dirty="0">
              <a:solidFill>
                <a:prstClr val="black"/>
              </a:solidFill>
              <a:latin typeface="Calibri"/>
            </a:endParaRPr>
          </a:p>
        </p:txBody>
      </p:sp>
    </p:spTree>
    <p:extLst>
      <p:ext uri="{BB962C8B-B14F-4D97-AF65-F5344CB8AC3E}">
        <p14:creationId xmlns:p14="http://schemas.microsoft.com/office/powerpoint/2010/main" val="367154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get started, I want to acknowledge that the work that I do, the research I have been exploring, these are because there are so many other great voices out there who have inspired and informed what I do. Different from the traditional citation list at the end of a presentation (which is still essential practice), I am borrowing this practice from Jennifer </a:t>
            </a:r>
            <a:r>
              <a:rPr lang="en-US" baseline="0" dirty="0" err="1" smtClean="0"/>
              <a:t>Vinopal</a:t>
            </a:r>
            <a:r>
              <a:rPr lang="en-US" baseline="0" dirty="0" smtClean="0"/>
              <a:t> and others, who start their presentations this way. These are people who have shared their expertise, their lived experiences, and what they have learned through many different platforms, including traditional scholarship and newer ways of communicating, like blogs, social media posts, and of course, in-person interactions at conferences and workshops like this one. Some of these names are people whom I have never met, some are people who I have had the privilege of working with on different projects in the past, some have been mentors and provided support in personal and professional ways. So here are just a few of the people who have done a lot to spark important critical conversations around social justice, equity, diversity, and inclusion in my life. I hope that I can extend this conversation to all of you through today’s talk.</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a:t>
            </a:fld>
            <a:endParaRPr lang="en-US" dirty="0"/>
          </a:p>
        </p:txBody>
      </p:sp>
    </p:spTree>
    <p:extLst>
      <p:ext uri="{BB962C8B-B14F-4D97-AF65-F5344CB8AC3E}">
        <p14:creationId xmlns:p14="http://schemas.microsoft.com/office/powerpoint/2010/main" val="403910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walk away from this talk with only one thing in your mind, I would like you to remember this statement. Neutrality is a myth. I work in cataloging, and in my journey to become a cataloger, I was taught to believe that catalogers assign subject headings from an objective point of view, that we set aside our personal opinions and thoughts about a particular work and use Library of Congress subject headings as the place to find the “objective” language </a:t>
            </a:r>
            <a:r>
              <a:rPr lang="en-US" dirty="0" smtClean="0"/>
              <a:t>we </a:t>
            </a:r>
            <a:r>
              <a:rPr lang="en-US" dirty="0"/>
              <a:t>should use to describe a particular work. However, I think we know that LC headings are problematic, and critiques of headings date as far back as Sandy Berman’s work in the early 1970s critiquing subject headings about </a:t>
            </a:r>
            <a:r>
              <a:rPr lang="en-US" dirty="0" smtClean="0"/>
              <a:t>people, particularly Native Americans. </a:t>
            </a:r>
            <a:r>
              <a:rPr lang="en-US" dirty="0"/>
              <a:t>More recent debates about suggested subject heading changes and the addition of a new field in RDA for authority records has definitely shown why we need to acknowledge that we cannot operate from an objective stance. Our work, especially the impact of our work is not neutral. Going back to what I said earlier about structures of power that affect us all—that means we are all part of different systems of privilege and oppression. The thing about systems that make them so complex and hard to undo is that systems are designed to run efficiently, even if you take individuals out of the system. And if we operate in a way that we think is neutral, where we are doing nothing to actively resist or dismantle the system, we are actually ensuring the system keeps running. Let me say this again because I really believe this—if we do nothing to actively resist oppression, we are complicit in maintaining systems of oppression that benefit only some people, and actively harm many others. </a:t>
            </a:r>
            <a:endParaRPr lang="en-US" dirty="0" smtClean="0"/>
          </a:p>
        </p:txBody>
      </p:sp>
      <p:sp>
        <p:nvSpPr>
          <p:cNvPr id="4" name="Slide Number Placeholder 3"/>
          <p:cNvSpPr>
            <a:spLocks noGrp="1"/>
          </p:cNvSpPr>
          <p:nvPr>
            <p:ph type="sldNum" sz="quarter" idx="10"/>
          </p:nvPr>
        </p:nvSpPr>
        <p:spPr/>
        <p:txBody>
          <a:bodyPr/>
          <a:lstStyle/>
          <a:p>
            <a:fld id="{7EB1990A-6ABD-4044-9F7A-0B570CD231C9}" type="slidenum">
              <a:rPr lang="en-US" smtClean="0"/>
              <a:t>20</a:t>
            </a:fld>
            <a:endParaRPr lang="en-US" dirty="0"/>
          </a:p>
        </p:txBody>
      </p:sp>
    </p:spTree>
    <p:extLst>
      <p:ext uri="{BB962C8B-B14F-4D97-AF65-F5344CB8AC3E}">
        <p14:creationId xmlns:p14="http://schemas.microsoft.com/office/powerpoint/2010/main" val="141857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 all agree that no one, and no system, is ever neutral, than we have to also agree that there are some truths</a:t>
            </a:r>
            <a:r>
              <a:rPr lang="en-US" baseline="0" dirty="0" smtClean="0"/>
              <a:t> about the tools that we use to do our work that contribute to the maintenance of systems of oppression in our culture. Subject headings, which are a way that we help users find resources about particular topics, can be just as harmful as they are helpful for users when looking for materials in our libraries.</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21</a:t>
            </a:fld>
            <a:endParaRPr lang="en-US" dirty="0"/>
          </a:p>
        </p:txBody>
      </p:sp>
    </p:spTree>
    <p:extLst>
      <p:ext uri="{BB962C8B-B14F-4D97-AF65-F5344CB8AC3E}">
        <p14:creationId xmlns:p14="http://schemas.microsoft.com/office/powerpoint/2010/main" val="3943612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 work as a cataloger,</a:t>
            </a:r>
            <a:r>
              <a:rPr lang="en-US" baseline="0" dirty="0" smtClean="0"/>
              <a:t> I’m going to talk about some specific examples of work that I think is connected directly to social justice in cataloging work. </a:t>
            </a:r>
            <a:r>
              <a:rPr lang="en-US" dirty="0" smtClean="0"/>
              <a:t>In 2016,</a:t>
            </a:r>
            <a:r>
              <a:rPr lang="en-US" baseline="0" dirty="0" smtClean="0"/>
              <a:t> there was a push by members of the cataloging community to change the heading Illegal aliens to two headings: Noncitizens and Unauthorized immigration. This was, and continues to be a reflection about how the issues around immigration in our culture are being talked about, and how language has a tremendous amount of power. To refer to someone as an “illegal alien” is completely dehumanizing. When we hear the word “alien” on its own, I think many of us think of extraterrestrial creatures, not human beings. And to call a person “illegal” is inaccurate as well—actions can be legal or illegal, but a person is not illegal. That implies that one’s very existence is in violation of a law. The cataloging community came together, and made recommendations to change these headings in full recognition of their pejorative nature. However, in a rare instance of intervention, Congress stepped in and blocked the recommended changes, so we still have Illegal aliens as a subject heading.</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22</a:t>
            </a:fld>
            <a:endParaRPr lang="en-US" dirty="0"/>
          </a:p>
        </p:txBody>
      </p:sp>
    </p:spTree>
    <p:extLst>
      <p:ext uri="{BB962C8B-B14F-4D97-AF65-F5344CB8AC3E}">
        <p14:creationId xmlns:p14="http://schemas.microsoft.com/office/powerpoint/2010/main" val="354136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intervention of Congress to block the change away from the phrase illegal alien was a reminder that these subject headings are exactly this—they reflect the language of Congress, or the language of the state. If you stop to really think about this, then you can see how oppression can become institutionalized and systematic. Many other subject headings still exist in the LC controlled vocabulary that many people find are offensive, outdated, </a:t>
            </a:r>
            <a:r>
              <a:rPr lang="en-US" baseline="0" dirty="0" smtClean="0"/>
              <a:t>or </a:t>
            </a:r>
            <a:r>
              <a:rPr lang="en-US" baseline="0" dirty="0" smtClean="0"/>
              <a:t>simply hide the realities marginalized peoples have experienced, sometimes at the hand of the government.</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23</a:t>
            </a:fld>
            <a:endParaRPr lang="en-US" dirty="0"/>
          </a:p>
        </p:txBody>
      </p:sp>
    </p:spTree>
    <p:extLst>
      <p:ext uri="{BB962C8B-B14F-4D97-AF65-F5344CB8AC3E}">
        <p14:creationId xmlns:p14="http://schemas.microsoft.com/office/powerpoint/2010/main" val="59115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Connected</a:t>
            </a:r>
            <a:r>
              <a:rPr lang="en-US" baseline="0" dirty="0" smtClean="0"/>
              <a:t> to the use of controlled vocabularies for subject headings are the use of authority records for personal names. How many of you are familiar with name authority records? If you don’t work with these all of the time, name authority records are ways of establishing a record for an creator that ensures the right works are linked to that person. So, for example, if two people have the same name but write in completely different subject areas, we want to make sure we point users to the right list of titles when they are looking for a specific person. So just as an imaginary example, if I wrote books on kickboxing, and there was another Ione Damasco out there who wrote books on the art of ice cream making, we would need ways to distinguish us from one another in authority records so that people who wanted books on ice cream weren’t getting a list of books on how to throw a roundhouse kick. There are many pieces of data that can be added to an authority record to distinguish between authors of the same name. The most common way is to </a:t>
            </a:r>
            <a:r>
              <a:rPr lang="en-US" baseline="0" dirty="0" smtClean="0"/>
              <a:t>add something </a:t>
            </a:r>
            <a:r>
              <a:rPr lang="en-US" baseline="0" dirty="0" smtClean="0"/>
              <a:t>like a birth or death date, but with the release of RDA, other attributes of a person can be added to an authority record.  One of the new attributes that can be added is gender. Here’s how RDA used to tell us how to include gender in authority records. And here is where I have to give a great big shout-out to the work of Emily </a:t>
            </a:r>
            <a:r>
              <a:rPr lang="en-US" baseline="0" dirty="0" err="1" smtClean="0"/>
              <a:t>Drabinski</a:t>
            </a:r>
            <a:r>
              <a:rPr lang="en-US" baseline="0" dirty="0" smtClean="0"/>
              <a:t> and Amber </a:t>
            </a:r>
            <a:r>
              <a:rPr lang="en-US" baseline="0" dirty="0" err="1" smtClean="0"/>
              <a:t>Billey</a:t>
            </a:r>
            <a:r>
              <a:rPr lang="en-US" baseline="0" dirty="0" smtClean="0"/>
              <a:t>, who did a great presentation on changes to RDA 9.7 for ALCTS. Their work, and the work of several others led to some significant changes to this instruction. What you see here are what the instructions at RDA 9.7 used to look like regarding the use of gender to identify persons for authority work.</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24</a:t>
            </a:fld>
            <a:endParaRPr lang="en-US" dirty="0"/>
          </a:p>
        </p:txBody>
      </p:sp>
    </p:spTree>
    <p:extLst>
      <p:ext uri="{BB962C8B-B14F-4D97-AF65-F5344CB8AC3E}">
        <p14:creationId xmlns:p14="http://schemas.microsoft.com/office/powerpoint/2010/main" val="103316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current version of RDA 9.7. It immediately</a:t>
            </a:r>
            <a:r>
              <a:rPr lang="en-US" baseline="0" dirty="0" smtClean="0"/>
              <a:t> removes language that reinforces a gender binary and ensures that a person’s gender is not included as part of the authorized heading (the way a birth and death date might appear as part of a heading). Why are these changes significant? The old language of RDA made several assumptions about gender—that gender is binary, your only options are male, female, or unknown (or empty data, implying that someone just doesn’t have a gender if they don’t conform to the binary). Right away we can see the problems with this—there are many people who don’t identify along a gender binary (and our notions of gender as being just male or female are definitely a Western construction). The old instructions also limited the gender of a person to only one option by using the word “the.” By changing the phrase to “record a gender” instead of record the gender, we have opened up the possibilities beyond a specific construction of gender identity that implies it is fixed, and not fluid. The old limits on what could be recorded as “valid” data literally codifies oppressive ideas about gender. Remember when I talked about the levels of oppression several slides ago? This is an example of how oppression around social identity groups can become institutionalized. </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25</a:t>
            </a:fld>
            <a:endParaRPr lang="en-US" dirty="0"/>
          </a:p>
        </p:txBody>
      </p:sp>
    </p:spTree>
    <p:extLst>
      <p:ext uri="{BB962C8B-B14F-4D97-AF65-F5344CB8AC3E}">
        <p14:creationId xmlns:p14="http://schemas.microsoft.com/office/powerpoint/2010/main" val="258578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changes</a:t>
            </a:r>
            <a:r>
              <a:rPr lang="en-US" baseline="0" dirty="0" smtClean="0"/>
              <a:t> made to the instructions on recording gender in RDA, the Program for Cooperative Cataloging has also issued a report with recommendations for best practices on recording gender when creating name authority records. Again, this took the work of many people, not just the task force, but others in the cataloging community to provide their feedback and voicing their concerns over the use of gender in authority records. These best practices in my mind are absolutely a form of social justice work—these guidelines help to re-center the power of identity and place it back with the individuals we are trying to create records for, rather than allowing those who create authority records to make assumptions and allow their own biases about gender to impact how data about a person is recorded and shared. Giving the power back to the author to name their own gender rather than us assigning a gender is a huge, and is a step towards undoing some of the marginalization that has occurred with the use of RDA 9.7 in the past. </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26</a:t>
            </a:fld>
            <a:endParaRPr lang="en-US" dirty="0"/>
          </a:p>
        </p:txBody>
      </p:sp>
    </p:spTree>
    <p:extLst>
      <p:ext uri="{BB962C8B-B14F-4D97-AF65-F5344CB8AC3E}">
        <p14:creationId xmlns:p14="http://schemas.microsoft.com/office/powerpoint/2010/main" val="2742177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best practices are really important because they reflect how gender is actually lived by many people in our world. First, we cannot make assumptions of gender identity based upon appearance or names. That is really important. We can easily misidentify a person if we make assumptions like “well, only men have facial hair, so this author picture of a person with a mustache means that I should assign male in MARC field 375 for their authority record.” The recommendations also remind us that we should not violate people’s privacy—someone might not identify with the gender they were assigned at birth, and to do some detective work to try to find that out means that we don’t accept the gender with which they identify now. Again, it’s dehumanizing, it takes power away from that person. And something else that we might not have considered when RDA 9.7 was first written—how does assigning gender have the very real potential to do harm to someone? If someone has identified as a woman, and everyone around them knows them as a woman, what happens if we include information that says they were assigned male at birth? Could that put that person at risk of things like losing their job, familial relationships, even physical harm? Violence against trans men and trans women has been on the rise for the last few years. It doesn’t seem like our desire to add data points to disambiguate name headings should outweigh the safety of human beings. And the thing is, there are so many other data points that can be recorded to distinguish between similar names in an authority record, such as profession or occupation, birth or death date, affiliated group like place of employment, that can be used that don’t take away someone’s agency and identity, and that don’t put them at any kind of risk.</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27</a:t>
            </a:fld>
            <a:endParaRPr lang="en-US" dirty="0"/>
          </a:p>
        </p:txBody>
      </p:sp>
    </p:spTree>
    <p:extLst>
      <p:ext uri="{BB962C8B-B14F-4D97-AF65-F5344CB8AC3E}">
        <p14:creationId xmlns:p14="http://schemas.microsoft.com/office/powerpoint/2010/main" val="3659741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original best practices recommendations were put forth in 2016, and while the PCC has stated they these were approved in principle, they have yet to be formalized and included as specific PCC instructions directly linked to from the RDA toolkit. Earlier this year, PCC conducted a survey regarding the use of gender in authority records and the recommendations report, and hopefully based upon the feedback they collect, these recommendations can become codified.</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28</a:t>
            </a:fld>
            <a:endParaRPr lang="en-US" dirty="0"/>
          </a:p>
        </p:txBody>
      </p:sp>
    </p:spTree>
    <p:extLst>
      <p:ext uri="{BB962C8B-B14F-4D97-AF65-F5344CB8AC3E}">
        <p14:creationId xmlns:p14="http://schemas.microsoft.com/office/powerpoint/2010/main" val="314046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I have pointed out some issues that I feel are social justice issues in terms of cataloging and authority work, I want to share with you ways that you can act towards creating a more socially just information environment. </a:t>
            </a:r>
            <a:r>
              <a:rPr lang="en-US" dirty="0" smtClean="0"/>
              <a:t>Are any of you familiar</a:t>
            </a:r>
            <a:r>
              <a:rPr lang="en-US" baseline="0" dirty="0" smtClean="0"/>
              <a:t> with this website? The Cataloging Lab was created by Violet Fox as a way to help people interested in creating proposals for new or revised subject headings and name authorities, but who might not be comfortable submitting a proposal on their own to the Library of Congress, or are not members of NACO (the PCC’s name authority cooperative) or SACO (the subject headings cooperative). What is the Cataloging Lab? Well, essentially it’s an open, collaborative platform where those who are familiar with the requirements for justifying new subject heading proposals can work with those who are knowledgeable about the subject matter being proposed, and vice versa. Since these are open proposals, the wider community can share whether a particular preferred term is a better heading over another. The wider community can suggest related and relevant terms, and again, it puts the power of creating subject headings back in the power of those whom the heading might be about.</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29</a:t>
            </a:fld>
            <a:endParaRPr lang="en-US" dirty="0"/>
          </a:p>
        </p:txBody>
      </p:sp>
    </p:spTree>
    <p:extLst>
      <p:ext uri="{BB962C8B-B14F-4D97-AF65-F5344CB8AC3E}">
        <p14:creationId xmlns:p14="http://schemas.microsoft.com/office/powerpoint/2010/main" val="10016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 also want to take a moment </a:t>
            </a:r>
            <a:r>
              <a:rPr lang="en-US" dirty="0" smtClean="0"/>
              <a:t>for us </a:t>
            </a:r>
            <a:r>
              <a:rPr lang="en-US" dirty="0"/>
              <a:t>to acknowledge that we are on land that is home to eight tribes. I feel it is important to show respect to these tribes, and acknowledge that indigenous peoples have been stewards of this land for longer than we have called this the state of North Carolina. As guests here, we are committed to striving for social justice for all, but especially for indigenous peoples through reflection, accountability, and community building.</a:t>
            </a:r>
          </a:p>
          <a:p>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a:t>
            </a:fld>
            <a:endParaRPr lang="en-US" dirty="0"/>
          </a:p>
        </p:txBody>
      </p:sp>
    </p:spTree>
    <p:extLst>
      <p:ext uri="{BB962C8B-B14F-4D97-AF65-F5344CB8AC3E}">
        <p14:creationId xmlns:p14="http://schemas.microsoft.com/office/powerpoint/2010/main" val="1500544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an existing subject heading that people are working on collaboratively to recommend revisions to through the Cataloging Lab process. This subject is often used when describing works about the internment camps of World War II, when between </a:t>
            </a:r>
            <a:r>
              <a:rPr lang="en-US" baseline="0" dirty="0" smtClean="0"/>
              <a:t>110,000 </a:t>
            </a:r>
            <a:r>
              <a:rPr lang="en-US" baseline="0" dirty="0" smtClean="0"/>
              <a:t>and 120,000 people of Japanese descent, primarily on the Pacific coast, were forced to leave their homes and live in camps. 62% of detainees were American citizens. The language here is important, because the term “evacuate” sounds like the government was doing something for the benefit of the Japanese Americans who had to leave their homes and jobs behind to live in camps. We use the word “evacuate” when we talk about trying to save people from things like natural disasters. But that’s not what happened in this case. In this case, the government treated a whole segment of our population as a potential threat, which is why they were put in camps where they could be constantly monitored by the government. </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30</a:t>
            </a:fld>
            <a:endParaRPr lang="en-US" dirty="0"/>
          </a:p>
        </p:txBody>
      </p:sp>
    </p:spTree>
    <p:extLst>
      <p:ext uri="{BB962C8B-B14F-4D97-AF65-F5344CB8AC3E}">
        <p14:creationId xmlns:p14="http://schemas.microsoft.com/office/powerpoint/2010/main" val="2864931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the new heading that the cataloging community would like to propose instead. Again, the use of language is really important—there is a big difference in meaning when we say “forced removal and incarceration” instead of evacuation and relocation. These words completely shift the narrative dominance from the one of the state to the one of the people who were actually forced to live in internment camps. This heading speaks to the truth of their experiences and re-centers them as the focus of this experience. The 670 MARC field here cites the work that justifies the change in language, which is a required part of subject heading proposals.</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31</a:t>
            </a:fld>
            <a:endParaRPr lang="en-US" dirty="0"/>
          </a:p>
        </p:txBody>
      </p:sp>
    </p:spTree>
    <p:extLst>
      <p:ext uri="{BB962C8B-B14F-4D97-AF65-F5344CB8AC3E}">
        <p14:creationId xmlns:p14="http://schemas.microsoft.com/office/powerpoint/2010/main" val="2883868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just so you can see</a:t>
            </a:r>
            <a:r>
              <a:rPr lang="en-US" baseline="0" dirty="0" smtClean="0"/>
              <a:t> an example of a heading that was successfully proposed from scratch, here is the heading “Gender-nonconforming people.” This heading was proposed in November of 2017, and was approved in December of 2017. Before that, the phrase “Gender-nonconforming people” did not exist as a heading. As you can see, a lot of work went into citing numerous sources to justify the creation of this heading. </a:t>
            </a:r>
            <a:r>
              <a:rPr lang="en-US" dirty="0" smtClean="0"/>
              <a:t>A lot of work from the cataloging community went into drafting this proposal, which</a:t>
            </a:r>
            <a:r>
              <a:rPr lang="en-US" baseline="0" dirty="0" smtClean="0"/>
              <a:t> was accepted, and now means that people who do not conform to a gender binary (which is again, a very Western way of thinking about gender) can now be found when someone is doing a search in a catalog for works about their identities and experiences. In my mind, this is clearly an example of socially just technical services work, as this heading provides access to a group of people who were previously rendered invisible in our catalogs because we didn’t have terms to describe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32</a:t>
            </a:fld>
            <a:endParaRPr lang="en-US" dirty="0"/>
          </a:p>
        </p:txBody>
      </p:sp>
    </p:spTree>
    <p:extLst>
      <p:ext uri="{BB962C8B-B14F-4D97-AF65-F5344CB8AC3E}">
        <p14:creationId xmlns:p14="http://schemas.microsoft.com/office/powerpoint/2010/main" val="3657790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I would like to bring us back around to the concepts I talked about at the beginning. Social justice goals and socially just processes affect all of us, so I think it’s helpful for us to think of this work within a community-based framework. This framework, presented here as a series of concentric circles, is something I adapted from Chris Bourg at MIT. Starting with us as individuals in the center, we can see here that we are part of different communities and that we both affect and are affected by the communities of which we are a part. That flow of impacts is represented by the bi-directional arrows that span across all of the circles. Again this is just one model of thinking, and we could adjust the labels to better reflect our actual communities, but I like this as a basic framework for our thinking. I truly believe that we can dismantle oppressive systems at every level of this framework, but it means we have to start with examining our own social identities, those areas of our lives where we benefit from privilege, and naming those areas where we are disempowered. In order to work with others collectively and collaboratively to make real socially just change happen, we have to start with ourselves. Fortunately, there are lots of resources and opportunities out there in library land to learn about these issues of identity, but I would also encourage you to look outside of libraries and seek out other places and resources for doing this kind of work. I think we can learn a lot from community organizations and community organizers when it comes to doing this work. I truly believe no matter what role we play in our libraries, we each have the capacity and the potential to help transform our communities into more equitable and just places where each of us can be our fullest selves. We just have to be brave enough to be honest with ourselves and with each other, and have faith that we can truly work together for a better world.</a:t>
            </a:r>
          </a:p>
          <a:p>
            <a:endParaRPr lang="en-US" sz="1400" dirty="0"/>
          </a:p>
        </p:txBody>
      </p:sp>
      <p:sp>
        <p:nvSpPr>
          <p:cNvPr id="4" name="Slide Number Placeholder 3"/>
          <p:cNvSpPr>
            <a:spLocks noGrp="1"/>
          </p:cNvSpPr>
          <p:nvPr>
            <p:ph type="sldNum" sz="quarter" idx="10"/>
          </p:nvPr>
        </p:nvSpPr>
        <p:spPr/>
        <p:txBody>
          <a:bodyPr/>
          <a:lstStyle/>
          <a:p>
            <a:fld id="{7EB1990A-6ABD-4044-9F7A-0B570CD231C9}" type="slidenum">
              <a:rPr lang="en-US" smtClean="0"/>
              <a:t>33</a:t>
            </a:fld>
            <a:endParaRPr lang="en-US" dirty="0"/>
          </a:p>
        </p:txBody>
      </p:sp>
    </p:spTree>
    <p:extLst>
      <p:ext uri="{BB962C8B-B14F-4D97-AF65-F5344CB8AC3E}">
        <p14:creationId xmlns:p14="http://schemas.microsoft.com/office/powerpoint/2010/main" val="3390009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I only touched upon a few issues today, but there are lots of great articles out there that explore ideas of critical librarianship, which is a way of looking at librarianship through different social identity lenses, such as critical race theory, queer theory, feminist theory. These are just a few to get started with. But don’t limit yourself to articles—there are lots of other spaces online (blogs, Twitter, etc.) where librarians are engaging in these conversations to move us towards a more socially just future.</a:t>
            </a:r>
          </a:p>
          <a:p>
            <a:endParaRPr lang="en-US" sz="1400" dirty="0"/>
          </a:p>
        </p:txBody>
      </p:sp>
      <p:sp>
        <p:nvSpPr>
          <p:cNvPr id="4" name="Slide Number Placeholder 3"/>
          <p:cNvSpPr>
            <a:spLocks noGrp="1"/>
          </p:cNvSpPr>
          <p:nvPr>
            <p:ph type="sldNum" sz="quarter" idx="10"/>
          </p:nvPr>
        </p:nvSpPr>
        <p:spPr/>
        <p:txBody>
          <a:bodyPr/>
          <a:lstStyle/>
          <a:p>
            <a:fld id="{7EB1990A-6ABD-4044-9F7A-0B570CD231C9}" type="slidenum">
              <a:rPr lang="en-US" smtClean="0"/>
              <a:t>34</a:t>
            </a:fld>
            <a:endParaRPr lang="en-US" dirty="0"/>
          </a:p>
        </p:txBody>
      </p:sp>
    </p:spTree>
    <p:extLst>
      <p:ext uri="{BB962C8B-B14F-4D97-AF65-F5344CB8AC3E}">
        <p14:creationId xmlns:p14="http://schemas.microsoft.com/office/powerpoint/2010/main" val="98917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 are</a:t>
            </a:r>
            <a:r>
              <a:rPr lang="en-US" baseline="0" dirty="0" smtClean="0"/>
              <a:t> a few q</a:t>
            </a:r>
            <a:r>
              <a:rPr lang="en-US" dirty="0" smtClean="0"/>
              <a:t>uestions that I would</a:t>
            </a:r>
            <a:r>
              <a:rPr lang="en-US" baseline="0" dirty="0" smtClean="0"/>
              <a:t> like for us to consider—maybe we can open up discussion using some of these as prompts, or if you have questions for me at this point, or through the rest of the day, I’m happy to take them.</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35</a:t>
            </a:fld>
            <a:endParaRPr lang="en-US" dirty="0"/>
          </a:p>
        </p:txBody>
      </p:sp>
    </p:spTree>
    <p:extLst>
      <p:ext uri="{BB962C8B-B14F-4D97-AF65-F5344CB8AC3E}">
        <p14:creationId xmlns:p14="http://schemas.microsoft.com/office/powerpoint/2010/main" val="515215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36</a:t>
            </a:fld>
            <a:endParaRPr lang="en-US" dirty="0"/>
          </a:p>
        </p:txBody>
      </p:sp>
    </p:spTree>
    <p:extLst>
      <p:ext uri="{BB962C8B-B14F-4D97-AF65-F5344CB8AC3E}">
        <p14:creationId xmlns:p14="http://schemas.microsoft.com/office/powerpoint/2010/main" val="115506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So why am I here today? I was given a very broad prompt regarding the content of my talk--basically anything I want to talk about regarding equity, diversity, and inclusion, as long as it relates to technical services. When I first started thinking about what I would address, I wrestled with thinking about the specifics--do I talk about problems with subject headings in cataloging? Authority control and how RDA now allows for the inclusion of gender in name authority records? Issues related to collection development and diversity in collections? The troubling lack of representation of particular voices and perspectives in scholarly and mainstream publishing? Metadata and the ways in which we provide access to digitized cultural content? How we label and present our resources to our user either through our catalogs or in displays? After thinking about all of these, I realized there is no way we can touch upon all of these issues and their impacts in an hour. I didn’t even know where to start. And then I realized all of these conversations have to start with each of us as individuals.</a:t>
            </a:r>
          </a:p>
          <a:p>
            <a:pPr rtl="0"/>
            <a:r>
              <a:rPr lang="en-US" dirty="0"/>
              <a:t>Which brings me to what I would like to cover in the more formal part of my talk, and then I really want to open up the floor for authentic conversation around social justice, equity, diversity, and inclusion with all of you. I think there is much we can learn from each other, and while I recognize that at this moment, I am occupying a particular place of power because I’m the one at this platform with my name on the program, I am certainly no expert on these issues, and I think we can all learn together from the  valuable lived experiences we each bring to this space.</a:t>
            </a:r>
          </a:p>
          <a:p>
            <a:pPr rtl="0"/>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4</a:t>
            </a:fld>
            <a:endParaRPr lang="en-US" dirty="0"/>
          </a:p>
        </p:txBody>
      </p:sp>
    </p:spTree>
    <p:extLst>
      <p:ext uri="{BB962C8B-B14F-4D97-AF65-F5344CB8AC3E}">
        <p14:creationId xmlns:p14="http://schemas.microsoft.com/office/powerpoint/2010/main" val="174047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09663" y="674688"/>
            <a:ext cx="4498975" cy="33750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71830" y="4275606"/>
            <a:ext cx="5374640" cy="4050574"/>
          </a:xfrm>
          <a:prstGeom prst="rect">
            <a:avLst/>
          </a:prstGeom>
        </p:spPr>
        <p:txBody>
          <a:bodyPr spcFirstLastPara="1" wrap="square" lIns="89799" tIns="89799" rIns="89799" bIns="89799" anchor="t" anchorCtr="0">
            <a:noAutofit/>
          </a:bodyPr>
          <a:lstStyle/>
          <a:p>
            <a:r>
              <a:rPr lang="en-US" dirty="0"/>
              <a:t>And speaking of space, I want to address one more important aspect of today’s talk--some of you might be familiar with the phrase “safe space.” I’m here to tell you that this is not a “safe space” in terms of challenging our thinking today. We live in a time where no physical space truly feels safe for many of us, particularly those of us who identify as something other than cisgender, white, heterosexual, male, and come from middle to lower socioeconomic statuses. And I’m going to be naming some truths that will be </a:t>
            </a:r>
            <a:r>
              <a:rPr lang="en-US" dirty="0" smtClean="0"/>
              <a:t>uncomfortable </a:t>
            </a:r>
            <a:r>
              <a:rPr lang="en-US" dirty="0"/>
              <a:t>for some of you to hear. So I have several humble requests of you all. I am asking each and every one of you to think of this as a brave space (I didn’t come up with that term), where we push ourselves beyond our comfort zones into a space where we set aside our assumptions, sit with our discomfort for a minute, and open ourselves to hearing truths that are different from or contradict our own experiences. In creating a brave space, I ask that we listen with openness and treat each other with respect and civility, even if we end up disagreeing. </a:t>
            </a:r>
            <a:endParaRPr dirty="0"/>
          </a:p>
        </p:txBody>
      </p:sp>
    </p:spTree>
    <p:extLst>
      <p:ext uri="{BB962C8B-B14F-4D97-AF65-F5344CB8AC3E}">
        <p14:creationId xmlns:p14="http://schemas.microsoft.com/office/powerpoint/2010/main" val="390806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my hopes for today. I will talk about some terms that we all hear but maybe are unsure of how we use them. I will also do a bit of work to look at ourselves as individuals who hold different social identities, but then I would like to move us to a systems mindset, because I think that’s where the work of social justice really lies. Then I plan to give some concrete examples related to my specialization as a cataloger to show how social justice can inform daily practice. I will also mention some other areas of typical technical services work where I think we can infuse a social justice mindset into our practice. And then finally, I would like to give us time at the end not just for questions and answers but to give us all time to share ideas, thoughts, suggestions, and action steps that you might have. Many of you may have already been thinking about these issues, or doing related work at your home institutions, so I want us to have the opportunity to share and inspire our colleagues in this room to explore the possibilities for transforming our work mindsets.</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6</a:t>
            </a:fld>
            <a:endParaRPr lang="en-US" dirty="0"/>
          </a:p>
        </p:txBody>
      </p:sp>
    </p:spTree>
    <p:extLst>
      <p:ext uri="{BB962C8B-B14F-4D97-AF65-F5344CB8AC3E}">
        <p14:creationId xmlns:p14="http://schemas.microsoft.com/office/powerpoint/2010/main" val="28280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 some</a:t>
            </a:r>
            <a:r>
              <a:rPr lang="en-US" baseline="0" dirty="0" smtClean="0"/>
              <a:t> terminology. I think the words diversity, equity, and inclusion get used a lot these days, in our libraries, in our professional associations, and in higher education. Sometimes these words get lumped together as a catchall phrase, but they really are three distinctly different words that are strongly related. Let’s start with diversity. I like to think of it as the who, the people we are talking about. Broadly defined, diversity simply means difference or variety. When we talk about diversity, we are often talking about different people, demographics if you will. </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7</a:t>
            </a:fld>
            <a:endParaRPr lang="en-US" dirty="0"/>
          </a:p>
        </p:txBody>
      </p:sp>
    </p:spTree>
    <p:extLst>
      <p:ext uri="{BB962C8B-B14F-4D97-AF65-F5344CB8AC3E}">
        <p14:creationId xmlns:p14="http://schemas.microsoft.com/office/powerpoint/2010/main" val="266027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we talk about demographic diversity, here are some of the categories we often think about when we talk about difference. At many institutions that use the term diversity in things like policy documents, strategic plans, those kinds of codified statements, the term diversity might specifically list different social identities. Some of these social identities are ones that we talk about more explicitly when we say we are trying to create more diversity in our institutions, categories such as race and gender. We might think of diversity in terms of numbers, how many people from a specific social identity group are part of our institutions. I know that working on a college campus that is predominantly white, we talk a lot about increasing the demographic diversity by enrolling more students of color. However, just talking about numbers doesn’t necessarily lead to lasting change. We have to talk about more than just statistics when we are talking about diversity if we really want to think about social justice. And we cannot limit our thinking about social identity as these stand-alone categories. Every person holds multiple social identities that surface and intersect in different and complex ways, and we have to be able to recognize that complexity if we really want to show we truly value diversity. </a:t>
            </a:r>
          </a:p>
        </p:txBody>
      </p:sp>
      <p:sp>
        <p:nvSpPr>
          <p:cNvPr id="4" name="Slide Number Placeholder 3"/>
          <p:cNvSpPr>
            <a:spLocks noGrp="1"/>
          </p:cNvSpPr>
          <p:nvPr>
            <p:ph type="sldNum" sz="quarter" idx="10"/>
          </p:nvPr>
        </p:nvSpPr>
        <p:spPr/>
        <p:txBody>
          <a:bodyPr/>
          <a:lstStyle/>
          <a:p>
            <a:fld id="{7EB1990A-6ABD-4044-9F7A-0B570CD231C9}" type="slidenum">
              <a:rPr lang="en-US" smtClean="0"/>
              <a:t>8</a:t>
            </a:fld>
            <a:endParaRPr lang="en-US" dirty="0"/>
          </a:p>
        </p:txBody>
      </p:sp>
    </p:spTree>
    <p:extLst>
      <p:ext uri="{BB962C8B-B14F-4D97-AF65-F5344CB8AC3E}">
        <p14:creationId xmlns:p14="http://schemas.microsoft.com/office/powerpoint/2010/main" val="140951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terminology</a:t>
            </a:r>
            <a:r>
              <a:rPr lang="en-US" baseline="0" dirty="0" smtClean="0"/>
              <a:t>, let’s talk about equity for a moment. I think of equity as the what, the outcome or goal of doing work around social justice. Equity is what I think we are trying to get to by addressing issues in our work that disadvantage some people from certain social identity groups and that privilege other groups. </a:t>
            </a:r>
            <a:endParaRPr lang="en-US" dirty="0"/>
          </a:p>
        </p:txBody>
      </p:sp>
      <p:sp>
        <p:nvSpPr>
          <p:cNvPr id="4" name="Slide Number Placeholder 3"/>
          <p:cNvSpPr>
            <a:spLocks noGrp="1"/>
          </p:cNvSpPr>
          <p:nvPr>
            <p:ph type="sldNum" sz="quarter" idx="10"/>
          </p:nvPr>
        </p:nvSpPr>
        <p:spPr/>
        <p:txBody>
          <a:bodyPr/>
          <a:lstStyle/>
          <a:p>
            <a:fld id="{7EB1990A-6ABD-4044-9F7A-0B570CD231C9}" type="slidenum">
              <a:rPr lang="en-US" smtClean="0"/>
              <a:t>9</a:t>
            </a:fld>
            <a:endParaRPr lang="en-US" dirty="0"/>
          </a:p>
        </p:txBody>
      </p:sp>
    </p:spTree>
    <p:extLst>
      <p:ext uri="{BB962C8B-B14F-4D97-AF65-F5344CB8AC3E}">
        <p14:creationId xmlns:p14="http://schemas.microsoft.com/office/powerpoint/2010/main" val="61325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3576850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228248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4036908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 name="Shape 20"/>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246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319061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41244788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23867922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40215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337195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193155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25544426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9A04B3-1C27-41D2-90E7-369B7269690D}"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26C8A2-C267-4928-881E-1D34A7C9BD35}" type="slidenum">
              <a:rPr lang="en-US" smtClean="0"/>
              <a:t>‹#›</a:t>
            </a:fld>
            <a:endParaRPr lang="en-US" dirty="0"/>
          </a:p>
        </p:txBody>
      </p:sp>
    </p:spTree>
    <p:extLst>
      <p:ext uri="{BB962C8B-B14F-4D97-AF65-F5344CB8AC3E}">
        <p14:creationId xmlns:p14="http://schemas.microsoft.com/office/powerpoint/2010/main" val="197548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9A04B3-1C27-41D2-90E7-369B7269690D}" type="datetimeFigureOut">
              <a:rPr lang="en-US" smtClean="0"/>
              <a:t>10/22/2018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26C8A2-C267-4928-881E-1D34A7C9BD35}" type="slidenum">
              <a:rPr lang="en-US" smtClean="0"/>
              <a:t>‹#›</a:t>
            </a:fld>
            <a:endParaRPr lang="en-US" dirty="0"/>
          </a:p>
        </p:txBody>
      </p:sp>
    </p:spTree>
    <p:extLst>
      <p:ext uri="{BB962C8B-B14F-4D97-AF65-F5344CB8AC3E}">
        <p14:creationId xmlns:p14="http://schemas.microsoft.com/office/powerpoint/2010/main" val="1815264702"/>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idamasco1@uday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prilhathcock.wordpress.com/2016/02/29/its-my-struggle-give-me-spac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hrisbourg.wordpress.com/2018/02/11/debating-y-our-humanity-or-are-libraries-neutra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c.gov/aba/pcc/documents/Gender_375%20field_RecommendationRepor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chrisbourg.wordpress.com/2016/04/16/diversity-inclusion-social-justice-and-libraries-proposing-a-framewor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dx.doi.org/10.24242/jclis.v1i1.6" TargetMode="External"/><Relationship Id="rId3" Type="http://schemas.openxmlformats.org/officeDocument/2006/relationships/hyperlink" Target="http://hdl.handle.net/1721.1/108771" TargetMode="External"/><Relationship Id="rId7" Type="http://schemas.openxmlformats.org/officeDocument/2006/relationships/hyperlink" Target="http://escholarship.org/uc/item/4nj0w1m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inthelibrarywiththeleadpipe.org/2015/lis-diversity/" TargetMode="External"/><Relationship Id="rId5" Type="http://schemas.openxmlformats.org/officeDocument/2006/relationships/hyperlink" Target="https://journal.radicallibrarianship.org/index.php/journal/article/view/5/33" TargetMode="External"/><Relationship Id="rId10" Type="http://schemas.openxmlformats.org/officeDocument/2006/relationships/hyperlink" Target="http://www.inthelibrarywiththeleadpipe.org/2016/quest-for-diversity/" TargetMode="External"/><Relationship Id="rId4" Type="http://schemas.openxmlformats.org/officeDocument/2006/relationships/hyperlink" Target="http://www.ala.org/alcts/confevents/upcoming/webinar/031517" TargetMode="External"/><Relationship Id="rId9" Type="http://schemas.openxmlformats.org/officeDocument/2006/relationships/hyperlink" Target="http://catassessmentresearch.blogspot.com/2014/02/cataloging-and-social-justice.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752600"/>
          </a:xfrm>
        </p:spPr>
        <p:txBody>
          <a:bodyPr>
            <a:normAutofit/>
          </a:bodyPr>
          <a:lstStyle/>
          <a:p>
            <a:r>
              <a:rPr lang="en-US" sz="3600" dirty="0" smtClean="0"/>
              <a:t>Developing A Social Justice Mindset in Technical Services</a:t>
            </a:r>
            <a:endParaRPr lang="en-US" sz="2800" dirty="0"/>
          </a:p>
        </p:txBody>
      </p:sp>
      <p:sp>
        <p:nvSpPr>
          <p:cNvPr id="3" name="Subtitle 2"/>
          <p:cNvSpPr>
            <a:spLocks noGrp="1"/>
          </p:cNvSpPr>
          <p:nvPr>
            <p:ph type="subTitle" idx="1"/>
          </p:nvPr>
        </p:nvSpPr>
        <p:spPr>
          <a:xfrm>
            <a:off x="2010122" y="3505200"/>
            <a:ext cx="5123755" cy="2133600"/>
          </a:xfrm>
        </p:spPr>
        <p:txBody>
          <a:bodyPr>
            <a:noAutofit/>
          </a:bodyPr>
          <a:lstStyle/>
          <a:p>
            <a:pPr>
              <a:lnSpc>
                <a:spcPct val="100000"/>
              </a:lnSpc>
            </a:pPr>
            <a:r>
              <a:rPr lang="en-US" dirty="0" smtClean="0"/>
              <a:t>Ione T. Damasco (</a:t>
            </a:r>
            <a:r>
              <a:rPr lang="en-US" i="1" dirty="0" smtClean="0"/>
              <a:t>she/her/hers</a:t>
            </a:r>
            <a:r>
              <a:rPr lang="en-US" dirty="0" smtClean="0"/>
              <a:t>)</a:t>
            </a:r>
          </a:p>
          <a:p>
            <a:pPr>
              <a:lnSpc>
                <a:spcPct val="100000"/>
              </a:lnSpc>
            </a:pPr>
            <a:r>
              <a:rPr lang="en-US" dirty="0" smtClean="0"/>
              <a:t>Coordinator of Cataloging &amp; Professor</a:t>
            </a:r>
          </a:p>
          <a:p>
            <a:pPr>
              <a:lnSpc>
                <a:spcPct val="100000"/>
              </a:lnSpc>
            </a:pPr>
            <a:r>
              <a:rPr lang="en-US" dirty="0" smtClean="0"/>
              <a:t>University of Dayton Libraries </a:t>
            </a:r>
            <a:r>
              <a:rPr lang="en-US" dirty="0" smtClean="0">
                <a:hlinkClick r:id="rId3"/>
              </a:rPr>
              <a:t>idamasco1@udayton.edu</a:t>
            </a:r>
            <a:r>
              <a:rPr lang="en-US" dirty="0"/>
              <a:t> </a:t>
            </a:r>
            <a:endParaRPr lang="en-US" dirty="0" smtClean="0"/>
          </a:p>
          <a:p>
            <a:pPr>
              <a:lnSpc>
                <a:spcPct val="100000"/>
              </a:lnSpc>
            </a:pPr>
            <a:r>
              <a:rPr lang="en-US" dirty="0" smtClean="0"/>
              <a:t>October 19, 2018</a:t>
            </a:r>
          </a:p>
          <a:p>
            <a:pPr>
              <a:lnSpc>
                <a:spcPct val="100000"/>
              </a:lnSpc>
            </a:pPr>
            <a:r>
              <a:rPr lang="en-US" dirty="0" smtClean="0"/>
              <a:t>NCLA RTSS Workshop</a:t>
            </a:r>
          </a:p>
        </p:txBody>
      </p:sp>
    </p:spTree>
    <p:extLst>
      <p:ext uri="{BB962C8B-B14F-4D97-AF65-F5344CB8AC3E}">
        <p14:creationId xmlns:p14="http://schemas.microsoft.com/office/powerpoint/2010/main" val="41354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	Equality     				 Equity</a:t>
            </a:r>
            <a:endParaRPr lang="en-US" sz="4400" dirty="0"/>
          </a:p>
        </p:txBody>
      </p:sp>
      <p:pic>
        <p:nvPicPr>
          <p:cNvPr id="8" name="Content Placeholder 7" descr="In the first panel labeled equality, 3 different people of different heights are each standing on a box behind a fence that surrounds a baseball game. They are all trying to watch the game, but the shortest person still can't see over the fence because one box is not enough to make them tall enough to look over the fence. In the second panel labeled equity, the tallest person doesn't have any boxes and can see the game over the fence. The second person who is only a little bit shorter has been given one box to stand upon and can now see over the fence, and the last person who is also the shortest person, has been given 2 boxes to stand upon and can now see over the fence." title="Equality vs Equity carto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700521"/>
            <a:ext cx="5801784" cy="4351338"/>
          </a:xfrm>
        </p:spPr>
      </p:pic>
      <p:sp>
        <p:nvSpPr>
          <p:cNvPr id="6" name="Right Arrow 5"/>
          <p:cNvSpPr/>
          <p:nvPr/>
        </p:nvSpPr>
        <p:spPr>
          <a:xfrm>
            <a:off x="3352800" y="837407"/>
            <a:ext cx="2895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47700" y="6461760"/>
            <a:ext cx="7848600" cy="276999"/>
          </a:xfrm>
          <a:prstGeom prst="rect">
            <a:avLst/>
          </a:prstGeom>
          <a:noFill/>
        </p:spPr>
        <p:txBody>
          <a:bodyPr wrap="square" rtlCol="0">
            <a:spAutoFit/>
          </a:bodyPr>
          <a:lstStyle/>
          <a:p>
            <a:pPr algn="ctr"/>
            <a:r>
              <a:rPr lang="en-US" sz="1200" dirty="0"/>
              <a:t>Source: http://culturalorganizing.org/the-problem-with-that-equity-vs-equality-graphic/</a:t>
            </a:r>
          </a:p>
        </p:txBody>
      </p:sp>
    </p:spTree>
    <p:extLst>
      <p:ext uri="{BB962C8B-B14F-4D97-AF65-F5344CB8AC3E}">
        <p14:creationId xmlns:p14="http://schemas.microsoft.com/office/powerpoint/2010/main" val="253192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say vs. what we mean</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Diversity = Who</a:t>
            </a:r>
          </a:p>
          <a:p>
            <a:pPr marL="0" indent="0" algn="ctr">
              <a:buNone/>
            </a:pPr>
            <a:endParaRPr lang="en-US" sz="4800" dirty="0"/>
          </a:p>
          <a:p>
            <a:pPr marL="0" indent="0" algn="ctr">
              <a:buNone/>
            </a:pPr>
            <a:r>
              <a:rPr lang="en-US" sz="4800" dirty="0" smtClean="0"/>
              <a:t>Equity = What</a:t>
            </a:r>
          </a:p>
          <a:p>
            <a:pPr marL="0" indent="0" algn="ctr">
              <a:buNone/>
            </a:pPr>
            <a:endParaRPr lang="en-US" sz="4800" dirty="0"/>
          </a:p>
          <a:p>
            <a:pPr marL="0" indent="0" algn="ctr">
              <a:buNone/>
            </a:pPr>
            <a:r>
              <a:rPr lang="en-US" sz="4800" b="1" dirty="0" smtClean="0"/>
              <a:t>Inclusion</a:t>
            </a:r>
            <a:r>
              <a:rPr lang="en-US" sz="4800" dirty="0" smtClean="0"/>
              <a:t> = How</a:t>
            </a:r>
            <a:endParaRPr lang="en-US" sz="4800" dirty="0"/>
          </a:p>
        </p:txBody>
      </p:sp>
    </p:spTree>
    <p:extLst>
      <p:ext uri="{BB962C8B-B14F-4D97-AF65-F5344CB8AC3E}">
        <p14:creationId xmlns:p14="http://schemas.microsoft.com/office/powerpoint/2010/main" val="187144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 y="554035"/>
            <a:ext cx="8503921" cy="666751"/>
          </a:xfrm>
        </p:spPr>
        <p:txBody>
          <a:bodyPr>
            <a:normAutofit/>
          </a:bodyPr>
          <a:lstStyle/>
          <a:p>
            <a:r>
              <a:rPr lang="en-US" sz="3600" dirty="0" smtClean="0"/>
              <a:t>Almost there…</a:t>
            </a:r>
            <a:endParaRPr lang="en-US" sz="3600" dirty="0"/>
          </a:p>
        </p:txBody>
      </p:sp>
      <p:pic>
        <p:nvPicPr>
          <p:cNvPr id="8" name="Content Placeholder 7" descr="n the first panel labeled equality, 3 different people of different heights are each standing on a box behind a fence that surrounds a baseball game. They are all trying to watch the game, but the shortest person still can't see over the fence because one box is not enough to make them tall enough to look over the fence. In the second panel labeled equity, the tallest person doesn't have any boxes and can see the game over the fence. The second person who is only a little bit shorter has been given one box to stand upon and can now see over the fence, and the last person who is also the shortest person, has been given 2 boxes to stand upon and can now see over the fence." title="Equality versus equity pan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79" y="1981200"/>
            <a:ext cx="5080000" cy="3810000"/>
          </a:xfrm>
        </p:spPr>
      </p:pic>
      <p:pic>
        <p:nvPicPr>
          <p:cNvPr id="3" name="Picture 2" descr="In this panel labeled liberation, all 3 fans who are of different heights can watch the baseball game because the fence that was the barrier in their way has been completely removed." title="liberation (social justice mindset) pan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701" y="1828800"/>
            <a:ext cx="3097899" cy="4166801"/>
          </a:xfrm>
          <a:prstGeom prst="rect">
            <a:avLst/>
          </a:prstGeom>
          <a:ln w="25400">
            <a:solidFill>
              <a:schemeClr val="accent1"/>
            </a:solidFill>
          </a:ln>
        </p:spPr>
      </p:pic>
      <p:sp>
        <p:nvSpPr>
          <p:cNvPr id="9" name="TextBox 8"/>
          <p:cNvSpPr txBox="1"/>
          <p:nvPr/>
        </p:nvSpPr>
        <p:spPr>
          <a:xfrm>
            <a:off x="259079" y="6345937"/>
            <a:ext cx="8199121" cy="276999"/>
          </a:xfrm>
          <a:prstGeom prst="rect">
            <a:avLst/>
          </a:prstGeom>
          <a:noFill/>
        </p:spPr>
        <p:txBody>
          <a:bodyPr wrap="square" rtlCol="0">
            <a:spAutoFit/>
          </a:bodyPr>
          <a:lstStyle/>
          <a:p>
            <a:pPr algn="ctr"/>
            <a:r>
              <a:rPr lang="en-US" sz="1200" dirty="0" smtClean="0"/>
              <a:t>Adapted from source</a:t>
            </a:r>
            <a:r>
              <a:rPr lang="en-US" sz="1200" dirty="0"/>
              <a:t>: http://culturalorganizing.org/the-problem-with-that-equity-vs-equality-graphic/</a:t>
            </a:r>
          </a:p>
        </p:txBody>
      </p:sp>
    </p:spTree>
    <p:extLst>
      <p:ext uri="{BB962C8B-B14F-4D97-AF65-F5344CB8AC3E}">
        <p14:creationId xmlns:p14="http://schemas.microsoft.com/office/powerpoint/2010/main" val="2705708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cartoon includes the equality versus equity panels and the liberation panel, but also includes a panel labeled reality, where the tallest person is standing on 7 boxes to see over the fence to watch the baseball game, even though that person doesn't need any boxes to see over the fence. The second person has been given one box to stand on to see over the fence, and the last person who is the shortest person is actually standing in a hole in the ground and has no boxes, and cannot see over the fence at all." title="Full social justice mindset cartoon"/>
          <p:cNvPicPr>
            <a:picLocks noGrp="1" noChangeAspect="1"/>
          </p:cNvPicPr>
          <p:nvPr>
            <p:ph idx="1"/>
          </p:nvPr>
        </p:nvPicPr>
        <p:blipFill rotWithShape="1">
          <a:blip r:embed="rId3">
            <a:extLst>
              <a:ext uri="{28A0092B-C50C-407E-A947-70E740481C1C}">
                <a14:useLocalDpi xmlns:a14="http://schemas.microsoft.com/office/drawing/2010/main" val="0"/>
              </a:ext>
            </a:extLst>
          </a:blip>
          <a:srcRect r="1847" b="1963"/>
          <a:stretch/>
        </p:blipFill>
        <p:spPr>
          <a:xfrm>
            <a:off x="462901" y="2438400"/>
            <a:ext cx="8254022" cy="3395757"/>
          </a:xfrm>
        </p:spPr>
      </p:pic>
      <p:sp>
        <p:nvSpPr>
          <p:cNvPr id="5" name="Title 1"/>
          <p:cNvSpPr txBox="1">
            <a:spLocks/>
          </p:cNvSpPr>
          <p:nvPr/>
        </p:nvSpPr>
        <p:spPr>
          <a:xfrm>
            <a:off x="259079" y="554035"/>
            <a:ext cx="8503921" cy="6667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t>Equality      	 Equity      		Social Justice</a:t>
            </a:r>
            <a:endParaRPr lang="en-US" sz="3600" dirty="0"/>
          </a:p>
        </p:txBody>
      </p:sp>
      <p:sp>
        <p:nvSpPr>
          <p:cNvPr id="6" name="Right Arrow 5"/>
          <p:cNvSpPr/>
          <p:nvPr/>
        </p:nvSpPr>
        <p:spPr>
          <a:xfrm>
            <a:off x="1905000" y="750249"/>
            <a:ext cx="1219200" cy="27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4466656" y="750249"/>
            <a:ext cx="1219200" cy="27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ent Arrow 8"/>
          <p:cNvSpPr/>
          <p:nvPr/>
        </p:nvSpPr>
        <p:spPr>
          <a:xfrm rot="5400000">
            <a:off x="5275263" y="1710036"/>
            <a:ext cx="821184" cy="533401"/>
          </a:xfrm>
          <a:prstGeom prst="bentArrow">
            <a:avLst>
              <a:gd name="adj1" fmla="val 25000"/>
              <a:gd name="adj2" fmla="val 2579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62899" y="1187000"/>
            <a:ext cx="4956255" cy="1200329"/>
          </a:xfrm>
          <a:prstGeom prst="rect">
            <a:avLst/>
          </a:prstGeom>
          <a:noFill/>
          <a:ln>
            <a:solidFill>
              <a:schemeClr val="accent1"/>
            </a:solidFill>
          </a:ln>
        </p:spPr>
        <p:txBody>
          <a:bodyPr wrap="square" rtlCol="0">
            <a:spAutoFit/>
          </a:bodyPr>
          <a:lstStyle/>
          <a:p>
            <a:r>
              <a:rPr lang="en-US" dirty="0" smtClean="0"/>
              <a:t>We have to be willing to recognize that privilege is real, and that the structures that surround us really are stacked in favor of certain groups over others, or else we cannot create meaningful change.</a:t>
            </a:r>
            <a:endParaRPr lang="en-US" dirty="0"/>
          </a:p>
        </p:txBody>
      </p:sp>
    </p:spTree>
    <p:extLst>
      <p:ext uri="{BB962C8B-B14F-4D97-AF65-F5344CB8AC3E}">
        <p14:creationId xmlns:p14="http://schemas.microsoft.com/office/powerpoint/2010/main" val="3715459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justice?</a:t>
            </a:r>
            <a:endParaRPr lang="en-US" dirty="0"/>
          </a:p>
        </p:txBody>
      </p:sp>
      <p:sp>
        <p:nvSpPr>
          <p:cNvPr id="3" name="Content Placeholder 2"/>
          <p:cNvSpPr>
            <a:spLocks noGrp="1"/>
          </p:cNvSpPr>
          <p:nvPr>
            <p:ph idx="1"/>
          </p:nvPr>
        </p:nvSpPr>
        <p:spPr>
          <a:xfrm>
            <a:off x="946404" y="1447801"/>
            <a:ext cx="7435596" cy="4732338"/>
          </a:xfrm>
        </p:spPr>
        <p:txBody>
          <a:bodyPr>
            <a:normAutofit fontScale="92500" lnSpcReduction="20000"/>
          </a:bodyPr>
          <a:lstStyle/>
          <a:p>
            <a:pPr lvl="1"/>
            <a:r>
              <a:rPr lang="en-US" sz="2600" dirty="0" smtClean="0"/>
              <a:t>GOAL: </a:t>
            </a:r>
            <a:r>
              <a:rPr lang="en-US" sz="2600" dirty="0"/>
              <a:t>F</a:t>
            </a:r>
            <a:r>
              <a:rPr lang="en-US" sz="2600" dirty="0" smtClean="0"/>
              <a:t>ull and equitable participation of people from </a:t>
            </a:r>
            <a:r>
              <a:rPr lang="en-US" sz="2600" b="1" dirty="0" smtClean="0"/>
              <a:t>ALL</a:t>
            </a:r>
            <a:r>
              <a:rPr lang="en-US" sz="2600" dirty="0" smtClean="0"/>
              <a:t> social identity groups in a society that is mutually shaped to meet their needs</a:t>
            </a:r>
          </a:p>
          <a:p>
            <a:pPr marL="342900" lvl="1" indent="0">
              <a:buNone/>
            </a:pPr>
            <a:endParaRPr lang="en-US" sz="2600" dirty="0" smtClean="0"/>
          </a:p>
          <a:p>
            <a:pPr lvl="1"/>
            <a:r>
              <a:rPr lang="en-US" sz="2600" dirty="0" smtClean="0"/>
              <a:t>PROCESS: Reaching the goal should be democratic and participatory, respectful of human diversity and difference, inclusive and affirming of our capacity to collaborate to create change</a:t>
            </a:r>
          </a:p>
          <a:p>
            <a:pPr marL="274320" lvl="1" indent="0">
              <a:buNone/>
            </a:pPr>
            <a:endParaRPr lang="en-US" sz="2000" dirty="0" smtClean="0"/>
          </a:p>
          <a:p>
            <a:pPr marL="274320" lvl="1" indent="0">
              <a:buNone/>
            </a:pPr>
            <a:r>
              <a:rPr lang="en-US" sz="2000" dirty="0" smtClean="0"/>
              <a:t>In a socially just world, resources would be distributed in a way that is equitable and ecologically sustainable, and all people would be physically and psychologically safe, secure, recognized, and treated with respect.</a:t>
            </a:r>
          </a:p>
          <a:p>
            <a:pPr marL="274320" lvl="1" indent="0">
              <a:buNone/>
            </a:pPr>
            <a:endParaRPr lang="en-US" sz="2000" dirty="0"/>
          </a:p>
          <a:p>
            <a:pPr marL="274320" lvl="1" indent="0">
              <a:buNone/>
            </a:pPr>
            <a:r>
              <a:rPr lang="en-US" sz="2000" dirty="0" smtClean="0"/>
              <a:t>We get there by building coalitions and working collaboratively.</a:t>
            </a:r>
            <a:endParaRPr lang="en-US" sz="2000" dirty="0"/>
          </a:p>
          <a:p>
            <a:pPr marL="274320" lvl="1" indent="0">
              <a:buNone/>
            </a:pPr>
            <a:endParaRPr lang="en-US" dirty="0" smtClean="0"/>
          </a:p>
          <a:p>
            <a:pPr marL="274320" lvl="1" indent="0">
              <a:buNone/>
            </a:pPr>
            <a:r>
              <a:rPr lang="en-US" sz="1500" dirty="0" smtClean="0"/>
              <a:t>Bell, Lee Anne. “Theoretical Foundations for Social Justice.” In </a:t>
            </a:r>
            <a:r>
              <a:rPr lang="en-US" sz="1500" i="1" dirty="0" smtClean="0"/>
              <a:t>Teaching for Diversity and Social Justice</a:t>
            </a:r>
            <a:r>
              <a:rPr lang="en-US" sz="1500" dirty="0" smtClean="0"/>
              <a:t>. Third edition. Edited by </a:t>
            </a:r>
            <a:r>
              <a:rPr lang="en-US" sz="1500" dirty="0" err="1" smtClean="0"/>
              <a:t>Maurianne</a:t>
            </a:r>
            <a:r>
              <a:rPr lang="en-US" sz="1500" dirty="0" smtClean="0"/>
              <a:t> Adams and Lee Anne Bell, 3-26. New York: Routledge, 2016.</a:t>
            </a:r>
          </a:p>
          <a:p>
            <a:pPr marL="274320" lvl="1" indent="0">
              <a:buNone/>
            </a:pPr>
            <a:endParaRPr lang="en-US" dirty="0" smtClean="0"/>
          </a:p>
        </p:txBody>
      </p:sp>
    </p:spTree>
    <p:extLst>
      <p:ext uri="{BB962C8B-B14F-4D97-AF65-F5344CB8AC3E}">
        <p14:creationId xmlns:p14="http://schemas.microsoft.com/office/powerpoint/2010/main" val="95677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justice?</a:t>
            </a:r>
            <a:endParaRPr lang="en-US" dirty="0"/>
          </a:p>
        </p:txBody>
      </p:sp>
      <p:sp>
        <p:nvSpPr>
          <p:cNvPr id="3" name="Content Placeholder 2"/>
          <p:cNvSpPr>
            <a:spLocks noGrp="1"/>
          </p:cNvSpPr>
          <p:nvPr>
            <p:ph idx="1"/>
          </p:nvPr>
        </p:nvSpPr>
        <p:spPr>
          <a:xfrm>
            <a:off x="946404" y="1447801"/>
            <a:ext cx="7435596" cy="4732338"/>
          </a:xfrm>
        </p:spPr>
        <p:txBody>
          <a:bodyPr>
            <a:normAutofit fontScale="92500" lnSpcReduction="20000"/>
          </a:bodyPr>
          <a:lstStyle/>
          <a:p>
            <a:pPr lvl="1"/>
            <a:r>
              <a:rPr lang="en-US" sz="2600" dirty="0" smtClean="0"/>
              <a:t>GOAL: </a:t>
            </a:r>
            <a:r>
              <a:rPr lang="en-US" sz="2600" dirty="0"/>
              <a:t>F</a:t>
            </a:r>
            <a:r>
              <a:rPr lang="en-US" sz="2600" dirty="0" smtClean="0"/>
              <a:t>ull and equitable participation of people from </a:t>
            </a:r>
            <a:r>
              <a:rPr lang="en-US" sz="2600" b="1" dirty="0" smtClean="0"/>
              <a:t>ALL</a:t>
            </a:r>
            <a:r>
              <a:rPr lang="en-US" sz="2600" dirty="0" smtClean="0"/>
              <a:t> </a:t>
            </a:r>
            <a:r>
              <a:rPr lang="en-US" sz="2600" dirty="0" smtClean="0">
                <a:solidFill>
                  <a:schemeClr val="accent5"/>
                </a:solidFill>
              </a:rPr>
              <a:t>social identity groups </a:t>
            </a:r>
            <a:r>
              <a:rPr lang="en-US" sz="2600" dirty="0" smtClean="0"/>
              <a:t>in a society that is mutually shaped to meet their needs</a:t>
            </a:r>
          </a:p>
          <a:p>
            <a:pPr marL="342900" lvl="1" indent="0">
              <a:buNone/>
            </a:pPr>
            <a:endParaRPr lang="en-US" sz="2600" dirty="0" smtClean="0"/>
          </a:p>
          <a:p>
            <a:pPr lvl="1"/>
            <a:r>
              <a:rPr lang="en-US" sz="2600" dirty="0" smtClean="0"/>
              <a:t>PROCESS: Reaching the goal should be democratic and participatory, respectful of human diversity and difference, inclusive and affirming of our capacity to collaborate to create change</a:t>
            </a:r>
          </a:p>
          <a:p>
            <a:pPr marL="274320" lvl="1" indent="0">
              <a:buNone/>
            </a:pPr>
            <a:endParaRPr lang="en-US" sz="2000" dirty="0" smtClean="0"/>
          </a:p>
          <a:p>
            <a:pPr marL="274320" lvl="1" indent="0">
              <a:buNone/>
            </a:pPr>
            <a:r>
              <a:rPr lang="en-US" sz="2000" dirty="0" smtClean="0"/>
              <a:t>In a socially just world, resources would be distributed in a way that is equitable and ecologically sustainable, and all people would be physically and psychologically safe, secure, recognized, and treated with respect.</a:t>
            </a:r>
          </a:p>
          <a:p>
            <a:pPr marL="274320" lvl="1" indent="0">
              <a:buNone/>
            </a:pPr>
            <a:endParaRPr lang="en-US" sz="2000" dirty="0"/>
          </a:p>
          <a:p>
            <a:pPr marL="274320" lvl="1" indent="0">
              <a:buNone/>
            </a:pPr>
            <a:r>
              <a:rPr lang="en-US" sz="2000" b="1" dirty="0" smtClean="0"/>
              <a:t>We get there by building coalitions and working collaboratively.</a:t>
            </a:r>
            <a:endParaRPr lang="en-US" sz="2000" b="1" dirty="0"/>
          </a:p>
          <a:p>
            <a:pPr marL="274320" lvl="1" indent="0">
              <a:buNone/>
            </a:pPr>
            <a:endParaRPr lang="en-US" dirty="0" smtClean="0"/>
          </a:p>
          <a:p>
            <a:pPr marL="274320" lvl="1" indent="0">
              <a:buNone/>
            </a:pPr>
            <a:r>
              <a:rPr lang="en-US" sz="1500" dirty="0" smtClean="0"/>
              <a:t>Bell, Lee Anne. “Theoretical Foundations for Social Justice.” In </a:t>
            </a:r>
            <a:r>
              <a:rPr lang="en-US" sz="1500" i="1" dirty="0" smtClean="0"/>
              <a:t>Teaching for Diversity and Social Justice</a:t>
            </a:r>
            <a:r>
              <a:rPr lang="en-US" sz="1500" dirty="0" smtClean="0"/>
              <a:t>. Third edition. Edited by </a:t>
            </a:r>
            <a:r>
              <a:rPr lang="en-US" sz="1500" dirty="0" err="1" smtClean="0"/>
              <a:t>Maurianne</a:t>
            </a:r>
            <a:r>
              <a:rPr lang="en-US" sz="1500" dirty="0" smtClean="0"/>
              <a:t> Adams and Lee Anne Bell, 3-26. New York: Routledge, 2016.</a:t>
            </a:r>
          </a:p>
          <a:p>
            <a:pPr marL="274320" lvl="1" indent="0">
              <a:buNone/>
            </a:pPr>
            <a:endParaRPr lang="en-US" dirty="0" smtClean="0"/>
          </a:p>
        </p:txBody>
      </p:sp>
    </p:spTree>
    <p:extLst>
      <p:ext uri="{BB962C8B-B14F-4D97-AF65-F5344CB8AC3E}">
        <p14:creationId xmlns:p14="http://schemas.microsoft.com/office/powerpoint/2010/main" val="152576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justice?</a:t>
            </a:r>
            <a:endParaRPr lang="en-US" dirty="0"/>
          </a:p>
        </p:txBody>
      </p:sp>
      <p:sp>
        <p:nvSpPr>
          <p:cNvPr id="3" name="Content Placeholder 2"/>
          <p:cNvSpPr>
            <a:spLocks noGrp="1"/>
          </p:cNvSpPr>
          <p:nvPr>
            <p:ph idx="1"/>
          </p:nvPr>
        </p:nvSpPr>
        <p:spPr>
          <a:xfrm>
            <a:off x="946404" y="1447801"/>
            <a:ext cx="7435596" cy="4732338"/>
          </a:xfrm>
        </p:spPr>
        <p:txBody>
          <a:bodyPr>
            <a:normAutofit fontScale="92500" lnSpcReduction="20000"/>
          </a:bodyPr>
          <a:lstStyle/>
          <a:p>
            <a:pPr lvl="1"/>
            <a:r>
              <a:rPr lang="en-US" sz="2600" dirty="0" smtClean="0"/>
              <a:t>GOAL: </a:t>
            </a:r>
            <a:r>
              <a:rPr lang="en-US" sz="2600" dirty="0"/>
              <a:t>F</a:t>
            </a:r>
            <a:r>
              <a:rPr lang="en-US" sz="2600" dirty="0" smtClean="0"/>
              <a:t>ull and equitable participation of people from </a:t>
            </a:r>
            <a:r>
              <a:rPr lang="en-US" sz="2600" b="1" dirty="0" smtClean="0"/>
              <a:t>ALL</a:t>
            </a:r>
            <a:r>
              <a:rPr lang="en-US" sz="2600" dirty="0" smtClean="0"/>
              <a:t> social identity groups in a society that is mutually shaped to meet their needs</a:t>
            </a:r>
          </a:p>
          <a:p>
            <a:pPr marL="342900" lvl="1" indent="0">
              <a:buNone/>
            </a:pPr>
            <a:endParaRPr lang="en-US" sz="2600" dirty="0" smtClean="0"/>
          </a:p>
          <a:p>
            <a:pPr lvl="1"/>
            <a:r>
              <a:rPr lang="en-US" sz="2600" dirty="0" smtClean="0"/>
              <a:t>PROCESS: Reaching the goal should be democratic and </a:t>
            </a:r>
            <a:r>
              <a:rPr lang="en-US" sz="2600" dirty="0" smtClean="0">
                <a:solidFill>
                  <a:schemeClr val="accent5"/>
                </a:solidFill>
              </a:rPr>
              <a:t>participatory</a:t>
            </a:r>
            <a:r>
              <a:rPr lang="en-US" sz="2600" dirty="0" smtClean="0"/>
              <a:t>, respectful of human diversity and difference, </a:t>
            </a:r>
            <a:r>
              <a:rPr lang="en-US" sz="2600" dirty="0" smtClean="0">
                <a:solidFill>
                  <a:schemeClr val="accent5"/>
                </a:solidFill>
              </a:rPr>
              <a:t>inclusive and affirming of our capacity to collaborate </a:t>
            </a:r>
            <a:r>
              <a:rPr lang="en-US" sz="2600" dirty="0" smtClean="0"/>
              <a:t>to create change</a:t>
            </a:r>
          </a:p>
          <a:p>
            <a:pPr marL="274320" lvl="1" indent="0">
              <a:buNone/>
            </a:pPr>
            <a:endParaRPr lang="en-US" sz="2000" dirty="0" smtClean="0"/>
          </a:p>
          <a:p>
            <a:pPr marL="274320" lvl="1" indent="0">
              <a:buNone/>
            </a:pPr>
            <a:r>
              <a:rPr lang="en-US" sz="2000" dirty="0" smtClean="0"/>
              <a:t>In a socially just world, resources would be distributed in a way that is equitable and ecologically sustainable, and all people would be physically and psychologically safe, secure, recognized, and treated with respect.</a:t>
            </a:r>
          </a:p>
          <a:p>
            <a:pPr marL="274320" lvl="1" indent="0">
              <a:buNone/>
            </a:pPr>
            <a:endParaRPr lang="en-US" sz="2000" dirty="0"/>
          </a:p>
          <a:p>
            <a:pPr marL="274320" lvl="1" indent="0">
              <a:buNone/>
            </a:pPr>
            <a:r>
              <a:rPr lang="en-US" sz="2000" b="1" dirty="0" smtClean="0"/>
              <a:t>We get there by </a:t>
            </a:r>
            <a:r>
              <a:rPr lang="en-US" sz="2000" b="1" dirty="0" smtClean="0">
                <a:solidFill>
                  <a:schemeClr val="accent5"/>
                </a:solidFill>
              </a:rPr>
              <a:t>building coalitions </a:t>
            </a:r>
            <a:r>
              <a:rPr lang="en-US" sz="2000" b="1" dirty="0" smtClean="0"/>
              <a:t>and </a:t>
            </a:r>
            <a:r>
              <a:rPr lang="en-US" sz="2000" b="1" dirty="0" smtClean="0">
                <a:solidFill>
                  <a:schemeClr val="accent5"/>
                </a:solidFill>
              </a:rPr>
              <a:t>working collaboratively</a:t>
            </a:r>
            <a:r>
              <a:rPr lang="en-US" sz="2000" b="1" dirty="0" smtClean="0"/>
              <a:t>.</a:t>
            </a:r>
            <a:endParaRPr lang="en-US" sz="2000" b="1" dirty="0"/>
          </a:p>
          <a:p>
            <a:pPr marL="274320" lvl="1" indent="0">
              <a:buNone/>
            </a:pPr>
            <a:endParaRPr lang="en-US" dirty="0" smtClean="0"/>
          </a:p>
          <a:p>
            <a:pPr marL="274320" lvl="1" indent="0">
              <a:buNone/>
            </a:pPr>
            <a:r>
              <a:rPr lang="en-US" sz="1500" dirty="0" smtClean="0"/>
              <a:t>Bell, Lee Anne. “Theoretical Foundations for Social Justice.” In </a:t>
            </a:r>
            <a:r>
              <a:rPr lang="en-US" sz="1500" i="1" dirty="0" smtClean="0"/>
              <a:t>Teaching for Diversity and Social Justice</a:t>
            </a:r>
            <a:r>
              <a:rPr lang="en-US" sz="1500" dirty="0" smtClean="0"/>
              <a:t>. Third edition. Edited by </a:t>
            </a:r>
            <a:r>
              <a:rPr lang="en-US" sz="1500" dirty="0" err="1" smtClean="0"/>
              <a:t>Maurianne</a:t>
            </a:r>
            <a:r>
              <a:rPr lang="en-US" sz="1500" dirty="0" smtClean="0"/>
              <a:t> Adams and Lee Anne Bell, 3-26. New York: Routledge, 2016.</a:t>
            </a:r>
          </a:p>
          <a:p>
            <a:pPr marL="274320" lvl="1" indent="0">
              <a:buNone/>
            </a:pPr>
            <a:endParaRPr lang="en-US" dirty="0" smtClean="0"/>
          </a:p>
        </p:txBody>
      </p:sp>
    </p:spTree>
    <p:extLst>
      <p:ext uri="{BB962C8B-B14F-4D97-AF65-F5344CB8AC3E}">
        <p14:creationId xmlns:p14="http://schemas.microsoft.com/office/powerpoint/2010/main" val="186927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normAutofit/>
          </a:bodyPr>
          <a:lstStyle/>
          <a:p>
            <a:r>
              <a:rPr lang="en-US" sz="3600" dirty="0" smtClean="0"/>
              <a:t>Social Identity &amp; Social </a:t>
            </a:r>
            <a:r>
              <a:rPr lang="en-US" sz="3600" dirty="0"/>
              <a:t>P</a:t>
            </a:r>
            <a:r>
              <a:rPr lang="en-US" sz="3600" dirty="0" smtClean="0"/>
              <a:t>ower</a:t>
            </a:r>
            <a:endParaRPr lang="en-US" sz="3600" dirty="0"/>
          </a:p>
        </p:txBody>
      </p:sp>
      <p:sp>
        <p:nvSpPr>
          <p:cNvPr id="3" name="Content Placeholder 2"/>
          <p:cNvSpPr>
            <a:spLocks noGrp="1"/>
          </p:cNvSpPr>
          <p:nvPr>
            <p:ph idx="1"/>
          </p:nvPr>
        </p:nvSpPr>
        <p:spPr>
          <a:xfrm>
            <a:off x="685800" y="1219200"/>
            <a:ext cx="7772400" cy="5410200"/>
          </a:xfrm>
        </p:spPr>
        <p:txBody>
          <a:bodyPr>
            <a:normAutofit/>
          </a:bodyPr>
          <a:lstStyle/>
          <a:p>
            <a:r>
              <a:rPr lang="en-US" sz="2400" b="1" dirty="0">
                <a:solidFill>
                  <a:schemeClr val="accent2"/>
                </a:solidFill>
              </a:rPr>
              <a:t>Oppressed/Marginalized/Target Group</a:t>
            </a:r>
            <a:r>
              <a:rPr lang="en-US" sz="2400" dirty="0">
                <a:solidFill>
                  <a:schemeClr val="accent2"/>
                </a:solidFill>
              </a:rPr>
              <a:t> </a:t>
            </a:r>
            <a:r>
              <a:rPr lang="en-US" sz="2400" dirty="0"/>
              <a:t>- Group that faces oppression and has less social power; social identity groups that are disenfranchised and </a:t>
            </a:r>
            <a:r>
              <a:rPr lang="en-US" sz="2400" dirty="0" smtClean="0"/>
              <a:t>exploited</a:t>
            </a:r>
          </a:p>
          <a:p>
            <a:r>
              <a:rPr lang="en-US" sz="2400" b="1" dirty="0">
                <a:solidFill>
                  <a:schemeClr val="accent2"/>
                </a:solidFill>
              </a:rPr>
              <a:t>Privileged/Dominant/Advantaged/Agent Group</a:t>
            </a:r>
            <a:r>
              <a:rPr lang="en-US" sz="2400" dirty="0">
                <a:solidFill>
                  <a:schemeClr val="accent2"/>
                </a:solidFill>
              </a:rPr>
              <a:t> </a:t>
            </a:r>
            <a:r>
              <a:rPr lang="en-US" sz="2400" dirty="0"/>
              <a:t>- Group that has privilege and more social power; social identity groups that hold unearned privileged in </a:t>
            </a:r>
            <a:r>
              <a:rPr lang="en-US" sz="2400" dirty="0" smtClean="0"/>
              <a:t>society</a:t>
            </a:r>
          </a:p>
          <a:p>
            <a:r>
              <a:rPr lang="en-US" sz="2400" b="1" dirty="0">
                <a:solidFill>
                  <a:schemeClr val="accent2"/>
                </a:solidFill>
              </a:rPr>
              <a:t>Intersectionality</a:t>
            </a:r>
            <a:r>
              <a:rPr lang="en-US" sz="2400" dirty="0"/>
              <a:t> - The ways in which each person’s social characteristics or identities interconnect and contribute to unique, multiplicative, and layered experiences of oppression and privilege. Everyone holds multiple social identities (i.e., gay man; White woman; upper-class Person of Color). Social identity power can also be </a:t>
            </a:r>
            <a:r>
              <a:rPr lang="en-US" sz="2400" b="1" dirty="0"/>
              <a:t>contextual,</a:t>
            </a:r>
            <a:r>
              <a:rPr lang="en-US" sz="2400" dirty="0"/>
              <a:t> depending on the environment in which one is located. </a:t>
            </a:r>
            <a:r>
              <a:rPr lang="en-US" dirty="0"/>
              <a:t> </a:t>
            </a:r>
            <a:endParaRPr lang="en-US" dirty="0" smtClean="0"/>
          </a:p>
          <a:p>
            <a:pPr marL="0" indent="0" algn="ctr">
              <a:buNone/>
            </a:pPr>
            <a:r>
              <a:rPr lang="en-US" sz="1200" dirty="0" smtClean="0"/>
              <a:t>Adapted from the University of Michigan, The Program on Intergroup Relations, 2015</a:t>
            </a:r>
            <a:endParaRPr lang="en-US" sz="1200" dirty="0"/>
          </a:p>
        </p:txBody>
      </p:sp>
    </p:spTree>
    <p:extLst>
      <p:ext uri="{BB962C8B-B14F-4D97-AF65-F5344CB8AC3E}">
        <p14:creationId xmlns:p14="http://schemas.microsoft.com/office/powerpoint/2010/main" val="2198596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normAutofit/>
          </a:bodyPr>
          <a:lstStyle/>
          <a:p>
            <a:r>
              <a:rPr lang="en-US" sz="3600" dirty="0" smtClean="0"/>
              <a:t>Social Identity &amp; Social </a:t>
            </a:r>
            <a:r>
              <a:rPr lang="en-US" sz="3600" dirty="0"/>
              <a:t>P</a:t>
            </a:r>
            <a:r>
              <a:rPr lang="en-US" sz="3600" dirty="0" smtClean="0"/>
              <a:t>ower</a:t>
            </a:r>
            <a:endParaRPr lang="en-US" sz="3600" dirty="0"/>
          </a:p>
        </p:txBody>
      </p:sp>
      <p:sp>
        <p:nvSpPr>
          <p:cNvPr id="3" name="Content Placeholder 2"/>
          <p:cNvSpPr>
            <a:spLocks noGrp="1"/>
          </p:cNvSpPr>
          <p:nvPr>
            <p:ph idx="1"/>
          </p:nvPr>
        </p:nvSpPr>
        <p:spPr>
          <a:xfrm>
            <a:off x="685800" y="1219200"/>
            <a:ext cx="7772400" cy="5410200"/>
          </a:xfrm>
        </p:spPr>
        <p:txBody>
          <a:bodyPr>
            <a:normAutofit fontScale="92500" lnSpcReduction="10000"/>
          </a:bodyPr>
          <a:lstStyle/>
          <a:p>
            <a:r>
              <a:rPr lang="en-US" sz="2600" b="1" dirty="0">
                <a:solidFill>
                  <a:schemeClr val="accent2"/>
                </a:solidFill>
              </a:rPr>
              <a:t>Oppression</a:t>
            </a:r>
            <a:r>
              <a:rPr lang="en-US" sz="2600" dirty="0">
                <a:solidFill>
                  <a:schemeClr val="accent2"/>
                </a:solidFill>
              </a:rPr>
              <a:t>: </a:t>
            </a:r>
            <a:r>
              <a:rPr lang="en-US" sz="2600" dirty="0"/>
              <a:t>A system that perpetuates an imbalance of advantages and resources based on perceived social group </a:t>
            </a:r>
            <a:r>
              <a:rPr lang="en-US" sz="2600" dirty="0" smtClean="0"/>
              <a:t>memberships</a:t>
            </a:r>
          </a:p>
          <a:p>
            <a:pPr lvl="1"/>
            <a:r>
              <a:rPr lang="en-US" sz="2600" b="1" dirty="0">
                <a:solidFill>
                  <a:schemeClr val="accent2"/>
                </a:solidFill>
              </a:rPr>
              <a:t>Individual</a:t>
            </a:r>
            <a:r>
              <a:rPr lang="en-US" sz="2600" dirty="0"/>
              <a:t>: One person’s actions that reflect prejudice against a target social group</a:t>
            </a:r>
            <a:r>
              <a:rPr lang="en-US" sz="2600" dirty="0" smtClean="0"/>
              <a:t>.</a:t>
            </a:r>
          </a:p>
          <a:p>
            <a:pPr lvl="1"/>
            <a:r>
              <a:rPr lang="en-US" sz="2600" b="1" dirty="0">
                <a:solidFill>
                  <a:schemeClr val="accent2"/>
                </a:solidFill>
              </a:rPr>
              <a:t>Institutional</a:t>
            </a:r>
            <a:r>
              <a:rPr lang="en-US" sz="2600" dirty="0"/>
              <a:t>: Policies, laws, or rules enacted by organizations and institutions that disadvantage marginalized groups and advantage privileged groups.  These institutions </a:t>
            </a:r>
            <a:r>
              <a:rPr lang="en-US" sz="2600" dirty="0" smtClean="0"/>
              <a:t>include </a:t>
            </a:r>
            <a:r>
              <a:rPr lang="en-US" sz="2600" dirty="0"/>
              <a:t>religions, government, education, law, the media, </a:t>
            </a:r>
            <a:r>
              <a:rPr lang="en-US" sz="2600" dirty="0" smtClean="0"/>
              <a:t>the health </a:t>
            </a:r>
            <a:r>
              <a:rPr lang="en-US" sz="2600" dirty="0"/>
              <a:t>care </a:t>
            </a:r>
            <a:r>
              <a:rPr lang="en-US" sz="2600" dirty="0" smtClean="0"/>
              <a:t>system, and libraries. </a:t>
            </a:r>
          </a:p>
          <a:p>
            <a:pPr lvl="1"/>
            <a:r>
              <a:rPr lang="en-US" sz="2600" b="1" dirty="0">
                <a:solidFill>
                  <a:schemeClr val="accent2"/>
                </a:solidFill>
              </a:rPr>
              <a:t>Societal/Cultural</a:t>
            </a:r>
            <a:r>
              <a:rPr lang="en-US" sz="2600" dirty="0"/>
              <a:t>:  Social norms and customs that have a differential and/or harmful impact on more marginalized groups, whether or not they are so intended.  These norms almost always have a historical significance. </a:t>
            </a:r>
          </a:p>
          <a:p>
            <a:pPr marL="0" indent="0" algn="ctr">
              <a:buNone/>
            </a:pPr>
            <a:r>
              <a:rPr lang="en-US" sz="1300" dirty="0" smtClean="0"/>
              <a:t>Adapted from the University of Michigan, The Program on Intergroup Relations, 2015</a:t>
            </a:r>
            <a:endParaRPr lang="en-US" sz="1300" dirty="0"/>
          </a:p>
        </p:txBody>
      </p:sp>
    </p:spTree>
    <p:extLst>
      <p:ext uri="{BB962C8B-B14F-4D97-AF65-F5344CB8AC3E}">
        <p14:creationId xmlns:p14="http://schemas.microsoft.com/office/powerpoint/2010/main" val="3254611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86700" cy="5638800"/>
          </a:xfrm>
        </p:spPr>
        <p:txBody>
          <a:bodyPr>
            <a:normAutofit fontScale="90000"/>
          </a:bodyPr>
          <a:lstStyle/>
          <a:p>
            <a:pPr>
              <a:defRPr sz="1800"/>
            </a:pPr>
            <a:r>
              <a:rPr lang="en-US" sz="3600" dirty="0" smtClean="0"/>
              <a:t>“I have learned that oppression and the intolerance of difference come in all shapes and sexes and colors and sexualities; and that among those of us who share the goals of liberation and a workable future for our children, there can be no hierarchies of oppression. I have learned that sexism and heterosexism both arise from the same source as racism.”</a:t>
            </a:r>
            <a:br>
              <a:rPr lang="en-US" sz="3600" dirty="0" smtClean="0"/>
            </a:br>
            <a:r>
              <a:rPr lang="en-US" sz="5400" dirty="0" smtClean="0"/>
              <a:t/>
            </a:r>
            <a:br>
              <a:rPr lang="en-US" sz="5400" dirty="0" smtClean="0"/>
            </a:br>
            <a:r>
              <a:rPr lang="en-US" sz="2700" dirty="0"/>
              <a:t>Audre </a:t>
            </a:r>
            <a:r>
              <a:rPr lang="en-US" sz="2700" dirty="0" smtClean="0"/>
              <a:t>Lorde. 2009.</a:t>
            </a:r>
            <a:r>
              <a:rPr lang="en-US" sz="2700" i="1" dirty="0" smtClean="0"/>
              <a:t> “</a:t>
            </a:r>
            <a:r>
              <a:rPr lang="en-US" sz="2700" dirty="0" smtClean="0"/>
              <a:t>There Is No Hierarchy of Oppression.” In </a:t>
            </a:r>
            <a:r>
              <a:rPr lang="en-US" sz="2700" i="1" dirty="0" smtClean="0"/>
              <a:t>I </a:t>
            </a:r>
            <a:r>
              <a:rPr lang="en-US" sz="2700" i="1" dirty="0"/>
              <a:t>am your sister : collected and unpublished writings of Audre </a:t>
            </a:r>
            <a:r>
              <a:rPr lang="en-US" sz="2700" i="1" dirty="0" smtClean="0"/>
              <a:t>Lorde. </a:t>
            </a:r>
            <a:r>
              <a:rPr lang="en-US" sz="2700" dirty="0" smtClean="0"/>
              <a:t>Oxford: Oxford University Press.</a:t>
            </a:r>
            <a:endParaRPr lang="en-US" sz="2700" i="1" dirty="0"/>
          </a:p>
        </p:txBody>
      </p:sp>
    </p:spTree>
    <p:extLst>
      <p:ext uri="{BB962C8B-B14F-4D97-AF65-F5344CB8AC3E}">
        <p14:creationId xmlns:p14="http://schemas.microsoft.com/office/powerpoint/2010/main" val="196037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Credits, acknowledgments, etc.</a:t>
            </a:r>
            <a:endParaRPr lang="en-US" dirty="0"/>
          </a:p>
        </p:txBody>
      </p:sp>
      <p:sp>
        <p:nvSpPr>
          <p:cNvPr id="4" name="Content Placeholder 3"/>
          <p:cNvSpPr>
            <a:spLocks noGrp="1"/>
          </p:cNvSpPr>
          <p:nvPr>
            <p:ph sz="half" idx="1"/>
          </p:nvPr>
        </p:nvSpPr>
        <p:spPr>
          <a:xfrm>
            <a:off x="946404" y="1828801"/>
            <a:ext cx="3015996" cy="3809999"/>
          </a:xfrm>
        </p:spPr>
        <p:txBody>
          <a:bodyPr>
            <a:normAutofit fontScale="85000" lnSpcReduction="10000"/>
          </a:bodyPr>
          <a:lstStyle/>
          <a:p>
            <a:r>
              <a:rPr lang="en-US" sz="3100" dirty="0" smtClean="0"/>
              <a:t>Sara Ahmed</a:t>
            </a:r>
          </a:p>
          <a:p>
            <a:r>
              <a:rPr lang="en-US" sz="3100" dirty="0" smtClean="0"/>
              <a:t>Chris Bourg</a:t>
            </a:r>
          </a:p>
          <a:p>
            <a:r>
              <a:rPr lang="en-US" sz="3100" dirty="0"/>
              <a:t>Stacy Collins</a:t>
            </a:r>
          </a:p>
          <a:p>
            <a:r>
              <a:rPr lang="en-US" sz="3100" dirty="0"/>
              <a:t>Nicole Cooke</a:t>
            </a:r>
          </a:p>
          <a:p>
            <a:r>
              <a:rPr lang="en-US" sz="3100" dirty="0" smtClean="0"/>
              <a:t>Robin </a:t>
            </a:r>
            <a:r>
              <a:rPr lang="en-US" sz="3100" dirty="0" err="1"/>
              <a:t>DiAngelo</a:t>
            </a:r>
            <a:endParaRPr lang="en-US" sz="3100" dirty="0"/>
          </a:p>
          <a:p>
            <a:r>
              <a:rPr lang="en-US" sz="3100" dirty="0" smtClean="0"/>
              <a:t>Emily </a:t>
            </a:r>
            <a:r>
              <a:rPr lang="en-US" sz="3100" dirty="0" err="1" smtClean="0"/>
              <a:t>Drabinski</a:t>
            </a:r>
            <a:endParaRPr lang="en-US" sz="3100" dirty="0" smtClean="0"/>
          </a:p>
          <a:p>
            <a:r>
              <a:rPr lang="en-US" sz="3100" dirty="0" smtClean="0"/>
              <a:t>Isabel </a:t>
            </a:r>
            <a:r>
              <a:rPr lang="en-US" sz="3100" dirty="0" err="1" smtClean="0"/>
              <a:t>Espinal</a:t>
            </a:r>
            <a:endParaRPr lang="en-US" sz="3100" dirty="0" smtClean="0"/>
          </a:p>
          <a:p>
            <a:r>
              <a:rPr lang="en-US" sz="3100" dirty="0"/>
              <a:t>Angela Galvan</a:t>
            </a:r>
          </a:p>
          <a:p>
            <a:endParaRPr lang="en-US" sz="2800" dirty="0" smtClean="0"/>
          </a:p>
          <a:p>
            <a:pPr marL="0" indent="0">
              <a:buNone/>
            </a:pPr>
            <a:endParaRPr lang="en-US" dirty="0" smtClean="0"/>
          </a:p>
          <a:p>
            <a:pPr marL="0" indent="0">
              <a:buNone/>
            </a:pPr>
            <a:endParaRPr lang="en-US" dirty="0"/>
          </a:p>
        </p:txBody>
      </p:sp>
      <p:sp>
        <p:nvSpPr>
          <p:cNvPr id="6" name="Content Placeholder 5"/>
          <p:cNvSpPr>
            <a:spLocks noGrp="1"/>
          </p:cNvSpPr>
          <p:nvPr>
            <p:ph sz="half" idx="2"/>
          </p:nvPr>
        </p:nvSpPr>
        <p:spPr>
          <a:xfrm>
            <a:off x="4061459" y="1828801"/>
            <a:ext cx="4179123" cy="3352799"/>
          </a:xfrm>
        </p:spPr>
        <p:txBody>
          <a:bodyPr>
            <a:normAutofit fontScale="85000" lnSpcReduction="10000"/>
          </a:bodyPr>
          <a:lstStyle/>
          <a:p>
            <a:r>
              <a:rPr lang="en-US" sz="3100" dirty="0" smtClean="0"/>
              <a:t>April </a:t>
            </a:r>
            <a:r>
              <a:rPr lang="en-US" sz="3100" dirty="0" err="1"/>
              <a:t>Hathcock</a:t>
            </a:r>
            <a:endParaRPr lang="en-US" sz="3100" dirty="0"/>
          </a:p>
          <a:p>
            <a:r>
              <a:rPr lang="en-US" sz="3100" dirty="0" smtClean="0"/>
              <a:t>Emily Hicks</a:t>
            </a:r>
          </a:p>
          <a:p>
            <a:r>
              <a:rPr lang="en-US" sz="3100" dirty="0" smtClean="0"/>
              <a:t>Todd </a:t>
            </a:r>
            <a:r>
              <a:rPr lang="en-US" sz="3100" dirty="0" err="1"/>
              <a:t>Honma</a:t>
            </a:r>
            <a:endParaRPr lang="en-US" sz="3100" dirty="0"/>
          </a:p>
          <a:p>
            <a:r>
              <a:rPr lang="en-US" sz="3100" dirty="0" err="1"/>
              <a:t>Kaetrena</a:t>
            </a:r>
            <a:r>
              <a:rPr lang="en-US" sz="3100" dirty="0"/>
              <a:t> Davis </a:t>
            </a:r>
            <a:r>
              <a:rPr lang="en-US" sz="3100" dirty="0" smtClean="0"/>
              <a:t>Kendrick</a:t>
            </a:r>
          </a:p>
          <a:p>
            <a:r>
              <a:rPr lang="en-US" sz="3100" dirty="0" smtClean="0"/>
              <a:t>Matt Kish</a:t>
            </a:r>
          </a:p>
          <a:p>
            <a:r>
              <a:rPr lang="en-US" sz="3100" dirty="0" smtClean="0"/>
              <a:t>Bhagirathi </a:t>
            </a:r>
            <a:r>
              <a:rPr lang="en-US" sz="3100" dirty="0" err="1" smtClean="0"/>
              <a:t>Subrahmanyam</a:t>
            </a:r>
            <a:endParaRPr lang="en-US" sz="3100" dirty="0" smtClean="0"/>
          </a:p>
          <a:p>
            <a:r>
              <a:rPr lang="en-US" sz="3100" dirty="0" smtClean="0"/>
              <a:t>Jennifer </a:t>
            </a:r>
            <a:r>
              <a:rPr lang="en-US" sz="3100" dirty="0" err="1" smtClean="0"/>
              <a:t>Vinopal</a:t>
            </a:r>
            <a:endParaRPr lang="en-US" sz="3100" dirty="0" smtClean="0"/>
          </a:p>
          <a:p>
            <a:r>
              <a:rPr lang="en-US" sz="3100" dirty="0"/>
              <a:t>Ximena </a:t>
            </a:r>
            <a:r>
              <a:rPr lang="en-US" sz="3100" dirty="0" err="1"/>
              <a:t>Zúñiga</a:t>
            </a:r>
            <a:endParaRPr lang="en-US" sz="3100" dirty="0"/>
          </a:p>
          <a:p>
            <a:endParaRPr lang="en-US" dirty="0"/>
          </a:p>
        </p:txBody>
      </p:sp>
      <p:sp>
        <p:nvSpPr>
          <p:cNvPr id="7" name="TextBox 6"/>
          <p:cNvSpPr txBox="1"/>
          <p:nvPr/>
        </p:nvSpPr>
        <p:spPr>
          <a:xfrm>
            <a:off x="946404" y="5761358"/>
            <a:ext cx="7315200" cy="584775"/>
          </a:xfrm>
          <a:prstGeom prst="rect">
            <a:avLst/>
          </a:prstGeom>
          <a:noFill/>
        </p:spPr>
        <p:txBody>
          <a:bodyPr wrap="square" rtlCol="0">
            <a:spAutoFit/>
          </a:bodyPr>
          <a:lstStyle/>
          <a:p>
            <a:r>
              <a:rPr lang="en-US" sz="3200" dirty="0" smtClean="0"/>
              <a:t>And many, many others…</a:t>
            </a:r>
            <a:endParaRPr lang="en-US" sz="3200" dirty="0"/>
          </a:p>
        </p:txBody>
      </p:sp>
    </p:spTree>
    <p:extLst>
      <p:ext uri="{BB962C8B-B14F-4D97-AF65-F5344CB8AC3E}">
        <p14:creationId xmlns:p14="http://schemas.microsoft.com/office/powerpoint/2010/main" val="262932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3776661"/>
          </a:xfrm>
        </p:spPr>
        <p:txBody>
          <a:bodyPr>
            <a:normAutofit/>
          </a:bodyPr>
          <a:lstStyle/>
          <a:p>
            <a:r>
              <a:rPr lang="en-US" sz="5400" dirty="0" smtClean="0"/>
              <a:t>“</a:t>
            </a:r>
            <a:r>
              <a:rPr lang="en-US" sz="6000" dirty="0" smtClean="0"/>
              <a:t>Neutrality is a myth.”</a:t>
            </a:r>
            <a:r>
              <a:rPr lang="en-US" sz="5400" dirty="0" smtClean="0"/>
              <a:t/>
            </a:r>
            <a:br>
              <a:rPr lang="en-US" sz="5400" dirty="0" smtClean="0"/>
            </a:br>
            <a:r>
              <a:rPr lang="en-US" sz="5400" dirty="0"/>
              <a:t/>
            </a:r>
            <a:br>
              <a:rPr lang="en-US" sz="5400" dirty="0"/>
            </a:br>
            <a:r>
              <a:rPr lang="en-US" sz="2400" dirty="0" smtClean="0"/>
              <a:t>April </a:t>
            </a:r>
            <a:r>
              <a:rPr lang="en-US" sz="2400" dirty="0" err="1" smtClean="0"/>
              <a:t>Hathcock</a:t>
            </a:r>
            <a:r>
              <a:rPr lang="en-US" sz="2400" dirty="0" smtClean="0"/>
              <a:t>, “</a:t>
            </a:r>
            <a:r>
              <a:rPr lang="en-US" sz="2400" dirty="0" smtClean="0">
                <a:hlinkClick r:id="rId3"/>
              </a:rPr>
              <a:t>It’s my struggle, give me space</a:t>
            </a:r>
            <a:r>
              <a:rPr lang="en-US" sz="2400" dirty="0" smtClean="0"/>
              <a:t>.” </a:t>
            </a:r>
            <a:r>
              <a:rPr lang="en-US" sz="2400" i="1" dirty="0" smtClean="0"/>
              <a:t>At The Intersections</a:t>
            </a:r>
            <a:r>
              <a:rPr lang="en-US" sz="2400" dirty="0" smtClean="0"/>
              <a:t>, Feb. 29, 2016.</a:t>
            </a:r>
            <a:endParaRPr lang="en-US" sz="2400" dirty="0"/>
          </a:p>
        </p:txBody>
      </p:sp>
    </p:spTree>
    <p:extLst>
      <p:ext uri="{BB962C8B-B14F-4D97-AF65-F5344CB8AC3E}">
        <p14:creationId xmlns:p14="http://schemas.microsoft.com/office/powerpoint/2010/main" val="198856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371600"/>
            <a:ext cx="7886700" cy="3776661"/>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dirty="0" smtClean="0"/>
              <a:t>“</a:t>
            </a:r>
            <a:r>
              <a:rPr lang="en-US" sz="6000" dirty="0" smtClean="0"/>
              <a:t>We use subject headings that center the straight, white, male, European experience; and are often racist and dehumanizing.”</a:t>
            </a:r>
            <a:r>
              <a:rPr lang="en-US" sz="5400" dirty="0" smtClean="0"/>
              <a:t/>
            </a:r>
            <a:br>
              <a:rPr lang="en-US" sz="5400" dirty="0" smtClean="0"/>
            </a:br>
            <a:r>
              <a:rPr lang="en-US" sz="5400" dirty="0" smtClean="0"/>
              <a:t/>
            </a:r>
            <a:br>
              <a:rPr lang="en-US" sz="5400" dirty="0" smtClean="0"/>
            </a:br>
            <a:r>
              <a:rPr lang="en-US" sz="2400" dirty="0"/>
              <a:t>Chris Bourg, “</a:t>
            </a:r>
            <a:r>
              <a:rPr lang="en-US" sz="2400" dirty="0">
                <a:hlinkClick r:id="rId3"/>
              </a:rPr>
              <a:t>Debating y/our humanity, or Are Libraries Neutral</a:t>
            </a:r>
            <a:r>
              <a:rPr lang="en-US" sz="2400" dirty="0" smtClean="0">
                <a:hlinkClick r:id="rId3"/>
              </a:rPr>
              <a:t>?</a:t>
            </a:r>
            <a:r>
              <a:rPr lang="en-US" sz="2400" dirty="0" smtClean="0"/>
              <a:t>” </a:t>
            </a:r>
            <a:r>
              <a:rPr lang="en-US" sz="2400" i="1" dirty="0" smtClean="0"/>
              <a:t>Feral Librarian</a:t>
            </a:r>
            <a:r>
              <a:rPr lang="en-US" sz="2400" dirty="0" smtClean="0"/>
              <a:t>, Feb. 11, 2018.</a:t>
            </a:r>
            <a:endParaRPr lang="en-US" sz="2400" dirty="0"/>
          </a:p>
        </p:txBody>
      </p:sp>
    </p:spTree>
    <p:extLst>
      <p:ext uri="{BB962C8B-B14F-4D97-AF65-F5344CB8AC3E}">
        <p14:creationId xmlns:p14="http://schemas.microsoft.com/office/powerpoint/2010/main" val="623024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Subject(</a:t>
            </a:r>
            <a:r>
              <a:rPr lang="en-US" sz="5400" dirty="0" err="1" smtClean="0"/>
              <a:t>ive</a:t>
            </a:r>
            <a:r>
              <a:rPr lang="en-US" sz="5400" dirty="0" smtClean="0"/>
              <a:t>) Headings</a:t>
            </a:r>
            <a:endParaRPr lang="en-US" sz="5400" dirty="0"/>
          </a:p>
        </p:txBody>
      </p:sp>
      <p:sp>
        <p:nvSpPr>
          <p:cNvPr id="3" name="Content Placeholder 2"/>
          <p:cNvSpPr>
            <a:spLocks noGrp="1"/>
          </p:cNvSpPr>
          <p:nvPr>
            <p:ph idx="1"/>
          </p:nvPr>
        </p:nvSpPr>
        <p:spPr/>
        <p:txBody>
          <a:bodyPr>
            <a:normAutofit fontScale="77500" lnSpcReduction="20000"/>
          </a:bodyPr>
          <a:lstStyle/>
          <a:p>
            <a:pPr marL="0" indent="0">
              <a:buNone/>
            </a:pPr>
            <a:r>
              <a:rPr lang="en-US" sz="3200" dirty="0" smtClean="0"/>
              <a:t>From a 2016 email (</a:t>
            </a:r>
            <a:r>
              <a:rPr lang="en-US" sz="3200" dirty="0"/>
              <a:t>Janis L. </a:t>
            </a:r>
            <a:r>
              <a:rPr lang="en-US" sz="3200" dirty="0" smtClean="0"/>
              <a:t>Young. Policy </a:t>
            </a:r>
            <a:r>
              <a:rPr lang="en-US" sz="3200" dirty="0"/>
              <a:t>and Standards </a:t>
            </a:r>
            <a:r>
              <a:rPr lang="en-US" sz="3200" dirty="0" smtClean="0"/>
              <a:t>Division, Library </a:t>
            </a:r>
            <a:r>
              <a:rPr lang="en-US" sz="3200" dirty="0"/>
              <a:t>of </a:t>
            </a:r>
            <a:r>
              <a:rPr lang="en-US" sz="3200" dirty="0" smtClean="0"/>
              <a:t>Congress)</a:t>
            </a:r>
          </a:p>
          <a:p>
            <a:pPr marL="0" indent="0">
              <a:buNone/>
            </a:pPr>
            <a:r>
              <a:rPr lang="en-US" sz="3200" dirty="0" smtClean="0"/>
              <a:t>“In </a:t>
            </a:r>
            <a:r>
              <a:rPr lang="en-US" sz="3200" dirty="0"/>
              <a:t>response to requests from constituents who consider the phrase </a:t>
            </a:r>
            <a:r>
              <a:rPr lang="en-US" sz="3200" b="1" dirty="0"/>
              <a:t>illegal aliens </a:t>
            </a:r>
            <a:r>
              <a:rPr lang="en-US" sz="3200" dirty="0"/>
              <a:t>to be pejorative and disappearing from common use, the Policy and Standards Division of the Library of Congress, which maintains Library of Congress Subject Headings, has proposed that the headings </a:t>
            </a:r>
            <a:r>
              <a:rPr lang="en-US" sz="3200" b="1" dirty="0"/>
              <a:t>Aliens</a:t>
            </a:r>
            <a:r>
              <a:rPr lang="en-US" sz="3200" dirty="0"/>
              <a:t> and </a:t>
            </a:r>
            <a:r>
              <a:rPr lang="en-US" sz="3200" b="1" dirty="0"/>
              <a:t>Illegal aliens</a:t>
            </a:r>
            <a:r>
              <a:rPr lang="en-US" sz="3200" dirty="0"/>
              <a:t> both be replaced.</a:t>
            </a:r>
          </a:p>
          <a:p>
            <a:pPr marL="0" indent="0">
              <a:buNone/>
            </a:pPr>
            <a:r>
              <a:rPr lang="en-US" sz="3200" dirty="0" smtClean="0"/>
              <a:t>If </a:t>
            </a:r>
            <a:r>
              <a:rPr lang="en-US" sz="3200" dirty="0"/>
              <a:t>approved, the heading </a:t>
            </a:r>
            <a:r>
              <a:rPr lang="en-US" sz="3200" b="1" dirty="0"/>
              <a:t>Aliens </a:t>
            </a:r>
            <a:r>
              <a:rPr lang="en-US" sz="3200" dirty="0"/>
              <a:t>will be replaced by </a:t>
            </a:r>
            <a:r>
              <a:rPr lang="en-US" sz="3200" b="1" dirty="0"/>
              <a:t>Noncitizens</a:t>
            </a:r>
            <a:r>
              <a:rPr lang="en-US" sz="3200" dirty="0"/>
              <a:t>, which is currently a Used For (UF) reference to </a:t>
            </a:r>
            <a:r>
              <a:rPr lang="en-US" sz="3200" b="1" dirty="0"/>
              <a:t>Aliens</a:t>
            </a:r>
            <a:r>
              <a:rPr lang="en-US" sz="3200" dirty="0"/>
              <a:t>. </a:t>
            </a:r>
            <a:r>
              <a:rPr lang="en-US" sz="3200" b="1" dirty="0"/>
              <a:t>Illegal aliens </a:t>
            </a:r>
            <a:r>
              <a:rPr lang="en-US" sz="3200" dirty="0"/>
              <a:t>will be replaced by two headings: </a:t>
            </a:r>
            <a:r>
              <a:rPr lang="en-US" sz="3200" b="1" dirty="0"/>
              <a:t>Noncitizens</a:t>
            </a:r>
            <a:r>
              <a:rPr lang="en-US" sz="3200" dirty="0"/>
              <a:t> and </a:t>
            </a:r>
            <a:r>
              <a:rPr lang="en-US" sz="3200" b="1" dirty="0"/>
              <a:t>Unauthorized immigration</a:t>
            </a:r>
            <a:r>
              <a:rPr lang="en-US" sz="3200" dirty="0"/>
              <a:t>. Other headings that include the word aliens or the phrase illegal aliens (e.g., Church work with aliens; Children of illegal aliens) will also be revised</a:t>
            </a:r>
            <a:r>
              <a:rPr lang="en-US" sz="3200" dirty="0" smtClean="0"/>
              <a:t>.”</a:t>
            </a:r>
            <a:endParaRPr lang="en-US" sz="3200" dirty="0"/>
          </a:p>
        </p:txBody>
      </p:sp>
    </p:spTree>
    <p:extLst>
      <p:ext uri="{BB962C8B-B14F-4D97-AF65-F5344CB8AC3E}">
        <p14:creationId xmlns:p14="http://schemas.microsoft.com/office/powerpoint/2010/main" val="3907853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3776661"/>
          </a:xfrm>
        </p:spPr>
        <p:txBody>
          <a:bodyPr>
            <a:normAutofit/>
          </a:bodyPr>
          <a:lstStyle/>
          <a:p>
            <a:r>
              <a:rPr lang="en-US" sz="5400" dirty="0" smtClean="0"/>
              <a:t>Library of Congress Subject Headings reflect the </a:t>
            </a:r>
            <a:r>
              <a:rPr lang="en-US" sz="5400" b="1" dirty="0" smtClean="0"/>
              <a:t>language of the state</a:t>
            </a:r>
            <a:r>
              <a:rPr lang="en-US" sz="5400" dirty="0" smtClean="0"/>
              <a:t>.</a:t>
            </a:r>
            <a:endParaRPr lang="en-US" sz="5400" dirty="0"/>
          </a:p>
        </p:txBody>
      </p:sp>
    </p:spTree>
    <p:extLst>
      <p:ext uri="{BB962C8B-B14F-4D97-AF65-F5344CB8AC3E}">
        <p14:creationId xmlns:p14="http://schemas.microsoft.com/office/powerpoint/2010/main" val="99138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3200" dirty="0" smtClean="0"/>
              <a:t>On whose authority? </a:t>
            </a:r>
            <a:br>
              <a:rPr lang="en-US" sz="3200" dirty="0" smtClean="0"/>
            </a:br>
            <a:r>
              <a:rPr lang="en-US" sz="3200" dirty="0" smtClean="0"/>
              <a:t>Name authority records &amp; gender</a:t>
            </a:r>
            <a:endParaRPr lang="en-US" sz="3200" dirty="0"/>
          </a:p>
        </p:txBody>
      </p:sp>
      <p:sp>
        <p:nvSpPr>
          <p:cNvPr id="3" name="Content Placeholder 2"/>
          <p:cNvSpPr>
            <a:spLocks noGrp="1"/>
          </p:cNvSpPr>
          <p:nvPr>
            <p:ph idx="1"/>
          </p:nvPr>
        </p:nvSpPr>
        <p:spPr>
          <a:xfrm>
            <a:off x="628650" y="1371600"/>
            <a:ext cx="8058150" cy="5181599"/>
          </a:xfrm>
        </p:spPr>
        <p:txBody>
          <a:bodyPr>
            <a:normAutofit fontScale="40000" lnSpcReduction="20000"/>
          </a:bodyPr>
          <a:lstStyle/>
          <a:p>
            <a:pPr marL="0" indent="0">
              <a:buNone/>
            </a:pPr>
            <a:r>
              <a:rPr lang="en-US" sz="5000" dirty="0" smtClean="0"/>
              <a:t>Previous instructions at RDA 9.7 (2011 version)</a:t>
            </a:r>
          </a:p>
          <a:p>
            <a:pPr marL="0" indent="0">
              <a:buNone/>
            </a:pPr>
            <a:r>
              <a:rPr lang="en-US" sz="5000" dirty="0" smtClean="0"/>
              <a:t>9.7 Gender</a:t>
            </a:r>
          </a:p>
          <a:p>
            <a:pPr marL="0" indent="0">
              <a:buNone/>
            </a:pPr>
            <a:r>
              <a:rPr lang="en-US" sz="5000" dirty="0" smtClean="0"/>
              <a:t>9.7.1 Basic Instructions on Recording Gender</a:t>
            </a:r>
          </a:p>
          <a:p>
            <a:pPr marL="0" indent="0">
              <a:buNone/>
            </a:pPr>
            <a:r>
              <a:rPr lang="en-US" sz="5000" dirty="0" smtClean="0"/>
              <a:t>9.7.1.1 Scope</a:t>
            </a:r>
          </a:p>
          <a:p>
            <a:pPr marL="0" indent="0">
              <a:buNone/>
            </a:pPr>
            <a:r>
              <a:rPr lang="en-US" sz="5000" dirty="0"/>
              <a:t>	</a:t>
            </a:r>
            <a:r>
              <a:rPr lang="en-US" sz="5000" i="1" dirty="0" smtClean="0"/>
              <a:t>Gender</a:t>
            </a:r>
            <a:r>
              <a:rPr lang="en-US" sz="5000" dirty="0" smtClean="0"/>
              <a:t> is the gender with which a person identifies.</a:t>
            </a:r>
          </a:p>
          <a:p>
            <a:pPr marL="0" indent="0">
              <a:buNone/>
            </a:pPr>
            <a:r>
              <a:rPr lang="en-US" sz="5000" dirty="0" smtClean="0"/>
              <a:t>9.7.1.2 Sources of information</a:t>
            </a:r>
          </a:p>
          <a:p>
            <a:pPr marL="0" indent="0">
              <a:buNone/>
            </a:pPr>
            <a:r>
              <a:rPr lang="en-US" sz="5000" dirty="0"/>
              <a:t>	</a:t>
            </a:r>
            <a:r>
              <a:rPr lang="en-US" sz="5000" dirty="0" smtClean="0"/>
              <a:t>Take information on gender from any source.</a:t>
            </a:r>
          </a:p>
          <a:p>
            <a:pPr marL="0" indent="0">
              <a:buNone/>
            </a:pPr>
            <a:r>
              <a:rPr lang="en-US" sz="5000" dirty="0" smtClean="0"/>
              <a:t>9.7.1.3. Recording gender</a:t>
            </a:r>
          </a:p>
          <a:p>
            <a:pPr marL="0" indent="0">
              <a:buNone/>
            </a:pPr>
            <a:r>
              <a:rPr lang="en-US" sz="5000" dirty="0"/>
              <a:t>	</a:t>
            </a:r>
            <a:r>
              <a:rPr lang="en-US" sz="5000" dirty="0" smtClean="0"/>
              <a:t>Record the gender of the person using an appropriate term from the list below.</a:t>
            </a:r>
          </a:p>
          <a:p>
            <a:pPr marL="0" indent="0">
              <a:buNone/>
            </a:pPr>
            <a:r>
              <a:rPr lang="en-US" sz="5000" dirty="0"/>
              <a:t>		</a:t>
            </a:r>
            <a:r>
              <a:rPr lang="en-US" sz="5000" dirty="0" smtClean="0"/>
              <a:t>female</a:t>
            </a:r>
          </a:p>
          <a:p>
            <a:pPr marL="0" indent="0">
              <a:buNone/>
            </a:pPr>
            <a:r>
              <a:rPr lang="en-US" sz="5000" dirty="0"/>
              <a:t>	</a:t>
            </a:r>
            <a:r>
              <a:rPr lang="en-US" sz="5000" dirty="0" smtClean="0"/>
              <a:t>	male</a:t>
            </a:r>
          </a:p>
          <a:p>
            <a:pPr marL="0" indent="0">
              <a:buNone/>
            </a:pPr>
            <a:r>
              <a:rPr lang="en-US" sz="5000" dirty="0"/>
              <a:t>	</a:t>
            </a:r>
            <a:r>
              <a:rPr lang="en-US" sz="5000" dirty="0" smtClean="0"/>
              <a:t>	not known</a:t>
            </a:r>
          </a:p>
          <a:p>
            <a:pPr marL="0" indent="0">
              <a:buNone/>
            </a:pPr>
            <a:r>
              <a:rPr lang="en-US" sz="5000" dirty="0" smtClean="0"/>
              <a:t>If none of the terms is appropriate or sufficiently specific, record an appropriate term or phrase.</a:t>
            </a:r>
          </a:p>
          <a:p>
            <a:pPr marL="0" indent="0">
              <a:buNone/>
            </a:pPr>
            <a:r>
              <a:rPr lang="en-US" sz="5000" dirty="0"/>
              <a:t>	</a:t>
            </a:r>
            <a:r>
              <a:rPr lang="en-US" sz="5000" dirty="0" smtClean="0"/>
              <a:t>	intersex</a:t>
            </a:r>
          </a:p>
          <a:p>
            <a:pPr marL="0" indent="0">
              <a:buNone/>
            </a:pPr>
            <a:r>
              <a:rPr lang="en-US" sz="5000" dirty="0"/>
              <a:t>	</a:t>
            </a:r>
            <a:r>
              <a:rPr lang="en-US" sz="5000" dirty="0" smtClean="0"/>
              <a:t>	transsexual woman</a:t>
            </a:r>
          </a:p>
          <a:p>
            <a:pPr marL="0" indent="0">
              <a:buNone/>
            </a:pPr>
            <a:endParaRPr lang="en-US" dirty="0"/>
          </a:p>
        </p:txBody>
      </p:sp>
    </p:spTree>
    <p:extLst>
      <p:ext uri="{BB962C8B-B14F-4D97-AF65-F5344CB8AC3E}">
        <p14:creationId xmlns:p14="http://schemas.microsoft.com/office/powerpoint/2010/main" val="2568274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On whose authority? </a:t>
            </a:r>
            <a:br>
              <a:rPr lang="en-US" sz="4000" dirty="0" smtClean="0"/>
            </a:br>
            <a:r>
              <a:rPr lang="en-US" sz="4000" dirty="0" smtClean="0"/>
              <a:t>Name authority records &amp; gender</a:t>
            </a:r>
            <a:endParaRPr lang="en-US" sz="4000" dirty="0"/>
          </a:p>
        </p:txBody>
      </p:sp>
      <p:pic>
        <p:nvPicPr>
          <p:cNvPr id="5" name="Content Placeholder 4" descr="9.7.1.1 Scope: gender= A gender with which a person identifies.&#10;9.7.1.2 Sources of information: Take information on a gender from any source.&#10;9.7.1.3 Recording gender: Record a gender of the person, using an appopriate term in a language preferred by the agency creating the data. Select a term from a standard list, if available. Record a gender as a separate element. Gender is not recorded as part of an access point." title="Current RDA 9.7.1 Basic Instructions on Recording Gender"/>
          <p:cNvPicPr>
            <a:picLocks noGrp="1" noChangeAspect="1"/>
          </p:cNvPicPr>
          <p:nvPr>
            <p:ph idx="1"/>
          </p:nvPr>
        </p:nvPicPr>
        <p:blipFill rotWithShape="1">
          <a:blip r:embed="rId3"/>
          <a:srcRect l="20124" t="13468" r="4838" b="30296"/>
          <a:stretch/>
        </p:blipFill>
        <p:spPr>
          <a:xfrm>
            <a:off x="270087" y="1889484"/>
            <a:ext cx="8645313" cy="3520716"/>
          </a:xfrm>
          <a:prstGeom prst="rect">
            <a:avLst/>
          </a:prstGeom>
        </p:spPr>
      </p:pic>
    </p:spTree>
    <p:extLst>
      <p:ext uri="{BB962C8B-B14F-4D97-AF65-F5344CB8AC3E}">
        <p14:creationId xmlns:p14="http://schemas.microsoft.com/office/powerpoint/2010/main" val="2679688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recording gender</a:t>
            </a:r>
            <a:endParaRPr lang="en-US" dirty="0"/>
          </a:p>
        </p:txBody>
      </p:sp>
      <p:sp>
        <p:nvSpPr>
          <p:cNvPr id="3" name="Content Placeholder 2"/>
          <p:cNvSpPr>
            <a:spLocks noGrp="1"/>
          </p:cNvSpPr>
          <p:nvPr>
            <p:ph idx="1"/>
          </p:nvPr>
        </p:nvSpPr>
        <p:spPr>
          <a:xfrm>
            <a:off x="628650" y="1828800"/>
            <a:ext cx="7886700" cy="4351338"/>
          </a:xfrm>
        </p:spPr>
        <p:txBody>
          <a:bodyPr/>
          <a:lstStyle/>
          <a:p>
            <a:pPr marL="0" indent="0">
              <a:buNone/>
            </a:pPr>
            <a:r>
              <a:rPr lang="en-US" dirty="0"/>
              <a:t>From </a:t>
            </a:r>
            <a:r>
              <a:rPr lang="en-US" dirty="0" smtClean="0"/>
              <a:t>the “</a:t>
            </a:r>
            <a:r>
              <a:rPr lang="en-US" dirty="0" smtClean="0">
                <a:hlinkClick r:id="rId3"/>
              </a:rPr>
              <a:t>Report </a:t>
            </a:r>
            <a:r>
              <a:rPr lang="en-US" dirty="0">
                <a:hlinkClick r:id="rId3"/>
              </a:rPr>
              <a:t>of the PCC Ad Hoc Task Group on Gender in Name Authority </a:t>
            </a:r>
            <a:r>
              <a:rPr lang="en-US" dirty="0" smtClean="0">
                <a:hlinkClick r:id="rId3"/>
              </a:rPr>
              <a:t>Records</a:t>
            </a:r>
            <a:r>
              <a:rPr lang="en-US" dirty="0" smtClean="0"/>
              <a:t>”</a:t>
            </a:r>
            <a:endParaRPr lang="en-US" dirty="0"/>
          </a:p>
          <a:p>
            <a:pPr marL="0" indent="0">
              <a:buNone/>
            </a:pPr>
            <a:r>
              <a:rPr lang="en-US" dirty="0" smtClean="0"/>
              <a:t>Record </a:t>
            </a:r>
            <a:r>
              <a:rPr lang="en-US" dirty="0"/>
              <a:t>information about gender as the person </a:t>
            </a:r>
            <a:r>
              <a:rPr lang="en-US" b="1" dirty="0"/>
              <a:t>self-identifies and explicitly </a:t>
            </a:r>
            <a:r>
              <a:rPr lang="en-US" b="1" dirty="0" smtClean="0"/>
              <a:t>discloses</a:t>
            </a:r>
            <a:r>
              <a:rPr lang="en-US" dirty="0" smtClean="0"/>
              <a:t>, taking </a:t>
            </a:r>
            <a:r>
              <a:rPr lang="en-US" dirty="0"/>
              <a:t>information from readily and publicly available sources such as:</a:t>
            </a:r>
          </a:p>
          <a:p>
            <a:r>
              <a:rPr lang="en-US" dirty="0" smtClean="0"/>
              <a:t>Biographical </a:t>
            </a:r>
            <a:r>
              <a:rPr lang="en-US" dirty="0"/>
              <a:t>information published on the resource</a:t>
            </a:r>
          </a:p>
          <a:p>
            <a:r>
              <a:rPr lang="en-US" dirty="0" smtClean="0"/>
              <a:t>Biographical </a:t>
            </a:r>
            <a:r>
              <a:rPr lang="en-US" dirty="0"/>
              <a:t>information provided by the publisher</a:t>
            </a:r>
          </a:p>
          <a:p>
            <a:r>
              <a:rPr lang="en-US" dirty="0" smtClean="0"/>
              <a:t>Author’s </a:t>
            </a:r>
            <a:r>
              <a:rPr lang="en-US" dirty="0"/>
              <a:t>personal website or social media profiles</a:t>
            </a:r>
          </a:p>
          <a:p>
            <a:r>
              <a:rPr lang="en-US" dirty="0" smtClean="0"/>
              <a:t>Direct </a:t>
            </a:r>
            <a:r>
              <a:rPr lang="en-US" dirty="0"/>
              <a:t>communication with the author</a:t>
            </a:r>
          </a:p>
        </p:txBody>
      </p:sp>
    </p:spTree>
    <p:extLst>
      <p:ext uri="{BB962C8B-B14F-4D97-AF65-F5344CB8AC3E}">
        <p14:creationId xmlns:p14="http://schemas.microsoft.com/office/powerpoint/2010/main" val="2394266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recording gender (continued)</a:t>
            </a:r>
            <a:endParaRPr lang="en-US" dirty="0"/>
          </a:p>
        </p:txBody>
      </p:sp>
      <p:sp>
        <p:nvSpPr>
          <p:cNvPr id="3" name="Content Placeholder 2"/>
          <p:cNvSpPr>
            <a:spLocks noGrp="1"/>
          </p:cNvSpPr>
          <p:nvPr>
            <p:ph idx="1"/>
          </p:nvPr>
        </p:nvSpPr>
        <p:spPr/>
        <p:txBody>
          <a:bodyPr>
            <a:normAutofit/>
          </a:bodyPr>
          <a:lstStyle/>
          <a:p>
            <a:r>
              <a:rPr lang="en-US" dirty="0"/>
              <a:t>Record Males or Females in accordance with the term used by the person, or with gendered pronouns and/or inflected nouns used in the </a:t>
            </a:r>
            <a:r>
              <a:rPr lang="en-US" dirty="0" smtClean="0"/>
              <a:t>source</a:t>
            </a:r>
          </a:p>
          <a:p>
            <a:pPr lvl="1"/>
            <a:r>
              <a:rPr lang="en-US" dirty="0" smtClean="0"/>
              <a:t>Do </a:t>
            </a:r>
            <a:r>
              <a:rPr lang="en-US" dirty="0"/>
              <a:t>not assume gender identity based on pictures or </a:t>
            </a:r>
            <a:r>
              <a:rPr lang="en-US" dirty="0" smtClean="0"/>
              <a:t>names</a:t>
            </a:r>
          </a:p>
          <a:p>
            <a:pPr lvl="1"/>
            <a:r>
              <a:rPr lang="en-US" dirty="0" smtClean="0"/>
              <a:t>Do </a:t>
            </a:r>
            <a:r>
              <a:rPr lang="en-US" dirty="0"/>
              <a:t>not dig for given names or genders assigned at </a:t>
            </a:r>
            <a:r>
              <a:rPr lang="en-US" dirty="0" smtClean="0"/>
              <a:t>birth</a:t>
            </a:r>
          </a:p>
          <a:p>
            <a:r>
              <a:rPr lang="en-US" dirty="0" smtClean="0"/>
              <a:t>For </a:t>
            </a:r>
            <a:r>
              <a:rPr lang="en-US" dirty="0"/>
              <a:t>transgender/transsexual persons record the terms Transgender people or Transsexuals in accordance with the term used by the person </a:t>
            </a:r>
            <a:endParaRPr lang="en-US" dirty="0" smtClean="0"/>
          </a:p>
          <a:p>
            <a:r>
              <a:rPr lang="en-US" dirty="0" smtClean="0"/>
              <a:t>Take </a:t>
            </a:r>
            <a:r>
              <a:rPr lang="en-US" dirty="0"/>
              <a:t>into account the following considerations:</a:t>
            </a:r>
          </a:p>
          <a:p>
            <a:pPr lvl="1"/>
            <a:r>
              <a:rPr lang="en-US" b="1" dirty="0" smtClean="0"/>
              <a:t>Is </a:t>
            </a:r>
            <a:r>
              <a:rPr lang="en-US" b="1" dirty="0"/>
              <a:t>there potential for this information to harm the [person] through outing </a:t>
            </a:r>
            <a:r>
              <a:rPr lang="en-US" b="1" dirty="0" smtClean="0"/>
              <a:t>or violating </a:t>
            </a:r>
            <a:r>
              <a:rPr lang="en-US" b="1" dirty="0"/>
              <a:t>the right to privacy?</a:t>
            </a:r>
          </a:p>
          <a:p>
            <a:pPr lvl="1"/>
            <a:r>
              <a:rPr lang="en-US" dirty="0" smtClean="0"/>
              <a:t>Is </a:t>
            </a:r>
            <a:r>
              <a:rPr lang="en-US" dirty="0"/>
              <a:t>there an indication that the [person] consents to having this information </a:t>
            </a:r>
            <a:r>
              <a:rPr lang="en-US" dirty="0" smtClean="0"/>
              <a:t>shared publicly</a:t>
            </a:r>
            <a:r>
              <a:rPr lang="en-US" dirty="0"/>
              <a:t>?</a:t>
            </a:r>
          </a:p>
          <a:p>
            <a:pPr lvl="1"/>
            <a:r>
              <a:rPr lang="en-US" dirty="0" smtClean="0"/>
              <a:t>Will </a:t>
            </a:r>
            <a:r>
              <a:rPr lang="en-US" dirty="0"/>
              <a:t>including this information help a library user in the search process</a:t>
            </a:r>
            <a:r>
              <a:rPr lang="en-US" dirty="0" smtClean="0"/>
              <a:t>?</a:t>
            </a:r>
          </a:p>
          <a:p>
            <a:endParaRPr lang="en-US" dirty="0"/>
          </a:p>
          <a:p>
            <a:pPr marL="0" indent="0">
              <a:buNone/>
            </a:pPr>
            <a:endParaRPr lang="en-US" dirty="0"/>
          </a:p>
        </p:txBody>
      </p:sp>
    </p:spTree>
    <p:extLst>
      <p:ext uri="{BB962C8B-B14F-4D97-AF65-F5344CB8AC3E}">
        <p14:creationId xmlns:p14="http://schemas.microsoft.com/office/powerpoint/2010/main" val="2289311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3776661"/>
          </a:xfrm>
        </p:spPr>
        <p:txBody>
          <a:bodyPr>
            <a:normAutofit/>
          </a:bodyPr>
          <a:lstStyle/>
          <a:p>
            <a:r>
              <a:rPr lang="en-US" sz="5400" dirty="0" smtClean="0"/>
              <a:t>As of today, these remain best practices in principle. </a:t>
            </a:r>
            <a:endParaRPr lang="en-US" sz="5400" dirty="0"/>
          </a:p>
        </p:txBody>
      </p:sp>
    </p:spTree>
    <p:extLst>
      <p:ext uri="{BB962C8B-B14F-4D97-AF65-F5344CB8AC3E}">
        <p14:creationId xmlns:p14="http://schemas.microsoft.com/office/powerpoint/2010/main" val="2869715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Resistance Isn’t Futile</a:t>
            </a:r>
            <a:endParaRPr lang="en-US" sz="5400" dirty="0"/>
          </a:p>
        </p:txBody>
      </p:sp>
      <p:pic>
        <p:nvPicPr>
          <p:cNvPr id="4" name="Content Placeholder 3" descr="image of Cataloging Lab homepage" title="The Cataloging Lab Icon"/>
          <p:cNvPicPr>
            <a:picLocks noGrp="1" noChangeAspect="1"/>
          </p:cNvPicPr>
          <p:nvPr>
            <p:ph idx="1"/>
          </p:nvPr>
        </p:nvPicPr>
        <p:blipFill rotWithShape="1">
          <a:blip r:embed="rId3"/>
          <a:srcRect t="11705" r="1691"/>
          <a:stretch/>
        </p:blipFill>
        <p:spPr>
          <a:xfrm>
            <a:off x="228600" y="1721169"/>
            <a:ext cx="8686800" cy="4312582"/>
          </a:xfrm>
          <a:prstGeom prst="rect">
            <a:avLst/>
          </a:prstGeom>
        </p:spPr>
      </p:pic>
      <p:sp>
        <p:nvSpPr>
          <p:cNvPr id="5" name="TextBox 4"/>
          <p:cNvSpPr txBox="1"/>
          <p:nvPr/>
        </p:nvSpPr>
        <p:spPr>
          <a:xfrm>
            <a:off x="342900" y="6248400"/>
            <a:ext cx="8458200" cy="523220"/>
          </a:xfrm>
          <a:prstGeom prst="rect">
            <a:avLst/>
          </a:prstGeom>
          <a:noFill/>
        </p:spPr>
        <p:txBody>
          <a:bodyPr wrap="square" rtlCol="0">
            <a:spAutoFit/>
          </a:bodyPr>
          <a:lstStyle/>
          <a:p>
            <a:pPr algn="ctr"/>
            <a:r>
              <a:rPr lang="en-US" sz="2800" dirty="0"/>
              <a:t>http://cataloginglab.org/</a:t>
            </a:r>
          </a:p>
        </p:txBody>
      </p:sp>
    </p:spTree>
    <p:extLst>
      <p:ext uri="{BB962C8B-B14F-4D97-AF65-F5344CB8AC3E}">
        <p14:creationId xmlns:p14="http://schemas.microsoft.com/office/powerpoint/2010/main" val="3340942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Acknowledgment</a:t>
            </a:r>
            <a:endParaRPr lang="en-US" dirty="0"/>
          </a:p>
        </p:txBody>
      </p:sp>
      <p:sp>
        <p:nvSpPr>
          <p:cNvPr id="3" name="Content Placeholder 2"/>
          <p:cNvSpPr>
            <a:spLocks noGrp="1"/>
          </p:cNvSpPr>
          <p:nvPr>
            <p:ph idx="1"/>
          </p:nvPr>
        </p:nvSpPr>
        <p:spPr>
          <a:xfrm>
            <a:off x="628650" y="1524000"/>
            <a:ext cx="7886700" cy="4351338"/>
          </a:xfrm>
        </p:spPr>
        <p:txBody>
          <a:bodyPr>
            <a:noAutofit/>
          </a:bodyPr>
          <a:lstStyle/>
          <a:p>
            <a:pPr marL="0" indent="0">
              <a:buNone/>
            </a:pPr>
            <a:r>
              <a:rPr lang="en-US" sz="2800" dirty="0" smtClean="0"/>
              <a:t>We acknowledge that the 2018 RTSS Workshop that is taking place on land that we call North Carolina is home to eight tribes, the Eastern Band of the Cherokee, the </a:t>
            </a:r>
            <a:r>
              <a:rPr lang="en-US" sz="2800" dirty="0" err="1" smtClean="0"/>
              <a:t>Coharie</a:t>
            </a:r>
            <a:r>
              <a:rPr lang="en-US" sz="2800" dirty="0" smtClean="0"/>
              <a:t>, the Lumbee, the </a:t>
            </a:r>
            <a:r>
              <a:rPr lang="en-US" sz="2800" dirty="0" err="1" smtClean="0"/>
              <a:t>Haliwa-Saponi</a:t>
            </a:r>
            <a:r>
              <a:rPr lang="en-US" sz="2800" dirty="0" smtClean="0"/>
              <a:t>, the </a:t>
            </a:r>
            <a:r>
              <a:rPr lang="en-US" sz="2800" dirty="0" err="1" smtClean="0"/>
              <a:t>Sappony</a:t>
            </a:r>
            <a:r>
              <a:rPr lang="en-US" sz="2800" dirty="0" smtClean="0"/>
              <a:t>, the Meherrin, the </a:t>
            </a:r>
            <a:r>
              <a:rPr lang="en-US" sz="2800" dirty="0" err="1" smtClean="0"/>
              <a:t>Occaneechi</a:t>
            </a:r>
            <a:r>
              <a:rPr lang="en-US" sz="2800" dirty="0" smtClean="0"/>
              <a:t> Band of the </a:t>
            </a:r>
            <a:r>
              <a:rPr lang="en-US" sz="2800" dirty="0" err="1" smtClean="0"/>
              <a:t>Saponi</a:t>
            </a:r>
            <a:r>
              <a:rPr lang="en-US" sz="2800" dirty="0" smtClean="0"/>
              <a:t> Nation, and the </a:t>
            </a:r>
            <a:r>
              <a:rPr lang="en-US" sz="2800" dirty="0" err="1" smtClean="0"/>
              <a:t>Waccamaw</a:t>
            </a:r>
            <a:r>
              <a:rPr lang="en-US" sz="2800" dirty="0" smtClean="0"/>
              <a:t>-Siouan tribes. We acknowledge that indigenous peoples have been stewards of this land, and as guests here, we are committed to striving for social justice for all, but especially for indigenous peoples through reflection, accountability, and community building.</a:t>
            </a:r>
            <a:endParaRPr lang="en-US" sz="2800" dirty="0"/>
          </a:p>
        </p:txBody>
      </p:sp>
    </p:spTree>
    <p:extLst>
      <p:ext uri="{BB962C8B-B14F-4D97-AF65-F5344CB8AC3E}">
        <p14:creationId xmlns:p14="http://schemas.microsoft.com/office/powerpoint/2010/main" val="4280536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Proposing subject heading revisions</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Current heading:</a:t>
            </a:r>
          </a:p>
          <a:p>
            <a:pPr marL="0" indent="0">
              <a:buNone/>
            </a:pPr>
            <a:r>
              <a:rPr lang="en-US" sz="2800" b="1" dirty="0" smtClean="0"/>
              <a:t>Japanese </a:t>
            </a:r>
            <a:r>
              <a:rPr lang="en-US" sz="2800" b="1" dirty="0"/>
              <a:t>Americans--Evacuation and relocation, 1942-1945</a:t>
            </a:r>
          </a:p>
          <a:p>
            <a:pPr marL="0" indent="0">
              <a:buNone/>
            </a:pPr>
            <a:r>
              <a:rPr lang="en-US" sz="2800" dirty="0" smtClean="0"/>
              <a:t>	UF </a:t>
            </a:r>
            <a:r>
              <a:rPr lang="en-US" sz="2800" dirty="0"/>
              <a:t>Evacuation and relocation of Japanese </a:t>
            </a:r>
            <a:r>
              <a:rPr lang="en-US" sz="2800" dirty="0" smtClean="0"/>
              <a:t>		  	      Americans</a:t>
            </a:r>
            <a:r>
              <a:rPr lang="en-US" sz="2800" dirty="0"/>
              <a:t>, </a:t>
            </a:r>
            <a:r>
              <a:rPr lang="en-US" sz="2800" dirty="0" smtClean="0"/>
              <a:t>1942-1945</a:t>
            </a:r>
          </a:p>
          <a:p>
            <a:pPr marL="0" indent="0">
              <a:buNone/>
            </a:pPr>
            <a:r>
              <a:rPr lang="en-US" sz="2800" dirty="0"/>
              <a:t>	</a:t>
            </a:r>
            <a:r>
              <a:rPr lang="en-US" sz="2800" dirty="0" smtClean="0"/>
              <a:t>UF </a:t>
            </a:r>
            <a:r>
              <a:rPr lang="en-US" sz="2800" dirty="0"/>
              <a:t>Internment of Japanese Americans, </a:t>
            </a:r>
            <a:r>
              <a:rPr lang="en-US" sz="2800" dirty="0" smtClean="0"/>
              <a:t>1942-	  	      1945</a:t>
            </a:r>
          </a:p>
          <a:p>
            <a:pPr marL="0" indent="0">
              <a:buNone/>
            </a:pPr>
            <a:r>
              <a:rPr lang="en-US" sz="2800" dirty="0"/>
              <a:t>	</a:t>
            </a:r>
            <a:r>
              <a:rPr lang="en-US" sz="2800" dirty="0" smtClean="0"/>
              <a:t>UF </a:t>
            </a:r>
            <a:r>
              <a:rPr lang="en-US" sz="2800" dirty="0"/>
              <a:t>Relocation of Japanese Americans, </a:t>
            </a:r>
            <a:r>
              <a:rPr lang="en-US" sz="2800" dirty="0" smtClean="0"/>
              <a:t>1942-	 	      1945</a:t>
            </a:r>
          </a:p>
          <a:p>
            <a:pPr marL="0" indent="0">
              <a:buNone/>
            </a:pPr>
            <a:endParaRPr lang="en-US" sz="2800" dirty="0" smtClean="0"/>
          </a:p>
        </p:txBody>
      </p:sp>
    </p:spTree>
    <p:extLst>
      <p:ext uri="{BB962C8B-B14F-4D97-AF65-F5344CB8AC3E}">
        <p14:creationId xmlns:p14="http://schemas.microsoft.com/office/powerpoint/2010/main" val="8527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Proposing subject heading revisions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200" dirty="0"/>
              <a:t>Proposed new subject heading through The Cataloging Lab (draft):</a:t>
            </a:r>
          </a:p>
          <a:p>
            <a:pPr marL="0" indent="0">
              <a:buNone/>
            </a:pPr>
            <a:r>
              <a:rPr lang="en-US" sz="2200" b="1" dirty="0"/>
              <a:t>Japanese Americans--Forced removal and incarceration, 1942-1945</a:t>
            </a:r>
          </a:p>
          <a:p>
            <a:pPr marL="0" indent="0">
              <a:buNone/>
            </a:pPr>
            <a:r>
              <a:rPr lang="en-US" sz="2200" dirty="0"/>
              <a:t>670 __ Power of Words Handbook, viewed online September 18 2018 $b ([The usage of the word Evacuation] to describe the forced removal by the federal government of over 110,000 Japanese and Japanese Americans from their homes on the West Coast and Arizona is not accurate. They were not “evacuated” to protect them from a disastrous environment[…] The words forced removal should be used instead—which more accurately describes the lack of choice provided to Japanese Americans who were ordered to leave their homes.) $u https://jacl.org/wordpress/wp-content/uploads/2015/08/Power-of-Words-Rev.-Term.-Handbook.pdf</a:t>
            </a:r>
          </a:p>
          <a:p>
            <a:pPr marL="0" indent="0">
              <a:buNone/>
            </a:pPr>
            <a:endParaRPr lang="en-US" dirty="0"/>
          </a:p>
        </p:txBody>
      </p:sp>
    </p:spTree>
    <p:extLst>
      <p:ext uri="{BB962C8B-B14F-4D97-AF65-F5344CB8AC3E}">
        <p14:creationId xmlns:p14="http://schemas.microsoft.com/office/powerpoint/2010/main" val="526868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367"/>
            <a:ext cx="8520600" cy="854434"/>
          </a:xfrm>
        </p:spPr>
        <p:txBody>
          <a:bodyPr>
            <a:normAutofit fontScale="90000"/>
          </a:bodyPr>
          <a:lstStyle/>
          <a:p>
            <a:r>
              <a:rPr lang="en-US" dirty="0" smtClean="0"/>
              <a:t>And here’s a successfully proposed new </a:t>
            </a:r>
            <a:r>
              <a:rPr lang="en-US" dirty="0"/>
              <a:t>LCSH! </a:t>
            </a:r>
            <a:r>
              <a:rPr lang="en-US" sz="2200" dirty="0"/>
              <a:t>http://cataloginglab.org/kb/gender-nonconforming-people</a:t>
            </a:r>
            <a:r>
              <a:rPr lang="en-US" sz="2200" dirty="0" smtClean="0"/>
              <a:t>/</a:t>
            </a:r>
            <a:br>
              <a:rPr lang="en-US" sz="2200"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311700" y="1447800"/>
            <a:ext cx="8520600" cy="4952999"/>
          </a:xfrm>
        </p:spPr>
        <p:txBody>
          <a:bodyPr>
            <a:noAutofit/>
          </a:bodyPr>
          <a:lstStyle/>
          <a:p>
            <a:pPr marL="114300" indent="0">
              <a:buNone/>
            </a:pPr>
            <a:r>
              <a:rPr lang="en-US" sz="2600" b="1" dirty="0" smtClean="0"/>
              <a:t>Gender-nonconforming </a:t>
            </a:r>
            <a:r>
              <a:rPr lang="en-US" sz="2600" b="1" dirty="0"/>
              <a:t>people</a:t>
            </a:r>
          </a:p>
          <a:p>
            <a:pPr marL="114300" indent="0">
              <a:buNone/>
            </a:pPr>
            <a:endParaRPr lang="en-US" sz="2600" dirty="0"/>
          </a:p>
          <a:p>
            <a:pPr marL="114300" indent="0">
              <a:buNone/>
            </a:pPr>
            <a:r>
              <a:rPr lang="en-US" sz="2600" dirty="0"/>
              <a:t>	</a:t>
            </a:r>
            <a:r>
              <a:rPr lang="en-US" sz="2600" dirty="0" smtClean="0"/>
              <a:t>UF Genderqueer </a:t>
            </a:r>
            <a:r>
              <a:rPr lang="en-US" sz="2600" dirty="0"/>
              <a:t>people</a:t>
            </a:r>
          </a:p>
          <a:p>
            <a:pPr marL="114300" indent="0">
              <a:buNone/>
            </a:pPr>
            <a:endParaRPr lang="en-US" sz="2600" dirty="0"/>
          </a:p>
          <a:p>
            <a:pPr marL="114300" indent="0">
              <a:buNone/>
            </a:pPr>
            <a:r>
              <a:rPr lang="en-US" sz="2600" dirty="0"/>
              <a:t>	</a:t>
            </a:r>
            <a:r>
              <a:rPr lang="en-US" sz="2600" dirty="0" smtClean="0"/>
              <a:t>UF Non-binary </a:t>
            </a:r>
            <a:r>
              <a:rPr lang="en-US" sz="2600" dirty="0"/>
              <a:t>people</a:t>
            </a:r>
          </a:p>
          <a:p>
            <a:pPr marL="114300" indent="0">
              <a:buNone/>
            </a:pPr>
            <a:endParaRPr lang="en-US" sz="2600" dirty="0"/>
          </a:p>
          <a:p>
            <a:pPr marL="114300" indent="0">
              <a:buNone/>
            </a:pPr>
            <a:r>
              <a:rPr lang="en-US" sz="2600" dirty="0"/>
              <a:t>	</a:t>
            </a:r>
            <a:r>
              <a:rPr lang="en-US" sz="2600" dirty="0" smtClean="0"/>
              <a:t>UF Gender-variant </a:t>
            </a:r>
            <a:r>
              <a:rPr lang="en-US" sz="2600" dirty="0"/>
              <a:t>people</a:t>
            </a:r>
          </a:p>
          <a:p>
            <a:pPr marL="114300" indent="0">
              <a:buNone/>
            </a:pPr>
            <a:endParaRPr lang="en-US" sz="2600" dirty="0"/>
          </a:p>
          <a:p>
            <a:pPr marL="114300" indent="0">
              <a:buNone/>
            </a:pPr>
            <a:r>
              <a:rPr lang="en-US" sz="2600" dirty="0"/>
              <a:t>	</a:t>
            </a:r>
            <a:r>
              <a:rPr lang="en-US" sz="2600" dirty="0" smtClean="0"/>
              <a:t>UF Gender-creative </a:t>
            </a:r>
            <a:r>
              <a:rPr lang="en-US" sz="2600" dirty="0"/>
              <a:t>people</a:t>
            </a:r>
          </a:p>
          <a:p>
            <a:pPr marL="114300" indent="0">
              <a:buNone/>
            </a:pPr>
            <a:endParaRPr lang="en-US" sz="2600" dirty="0"/>
          </a:p>
          <a:p>
            <a:pPr marL="114300" indent="0">
              <a:buNone/>
            </a:pPr>
            <a:r>
              <a:rPr lang="en-US" sz="2600" dirty="0" smtClean="0"/>
              <a:t>	See also Sexual </a:t>
            </a:r>
            <a:r>
              <a:rPr lang="en-US" sz="2600" dirty="0"/>
              <a:t>minorities </a:t>
            </a:r>
          </a:p>
          <a:p>
            <a:pPr marL="114300" indent="0">
              <a:buNone/>
            </a:pPr>
            <a:endParaRPr lang="en-US" sz="2600" dirty="0"/>
          </a:p>
          <a:p>
            <a:pPr marL="114300" indent="0">
              <a:buNone/>
            </a:pPr>
            <a:r>
              <a:rPr lang="en-US" sz="2600" dirty="0"/>
              <a:t>	</a:t>
            </a:r>
            <a:r>
              <a:rPr lang="en-US" sz="2600" dirty="0" smtClean="0"/>
              <a:t>See also Transgender people</a:t>
            </a:r>
            <a:endParaRPr lang="en-US" sz="2600" dirty="0"/>
          </a:p>
        </p:txBody>
      </p:sp>
    </p:spTree>
    <p:extLst>
      <p:ext uri="{BB962C8B-B14F-4D97-AF65-F5344CB8AC3E}">
        <p14:creationId xmlns:p14="http://schemas.microsoft.com/office/powerpoint/2010/main" val="4253084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Series of concentric circles. The innermost circle is labeled &quot;Individual.&quot; The next layer of circle is labeled &quot;Workplace.&quot; The next layer of circle is labeled &quot;Local.&quot; The next layer of circle is labeled &quot;LIS.&quot; The outermost circle is labeled &quot;Society.&quot; There are two arrows that point in opposite directions that span across all of the circles." title="Community-based framework model"/>
          <p:cNvGrpSpPr>
            <a:grpSpLocks noChangeAspect="1"/>
          </p:cNvGrpSpPr>
          <p:nvPr/>
        </p:nvGrpSpPr>
        <p:grpSpPr>
          <a:xfrm>
            <a:off x="1600200" y="228600"/>
            <a:ext cx="5943600" cy="5978980"/>
            <a:chOff x="1504950" y="168701"/>
            <a:chExt cx="6400800" cy="6438900"/>
          </a:xfrm>
        </p:grpSpPr>
        <p:sp>
          <p:nvSpPr>
            <p:cNvPr id="8" name="Oval 7"/>
            <p:cNvSpPr>
              <a:spLocks noChangeAspect="1"/>
            </p:cNvSpPr>
            <p:nvPr/>
          </p:nvSpPr>
          <p:spPr>
            <a:xfrm>
              <a:off x="1504950" y="206801"/>
              <a:ext cx="6400800" cy="64008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1962150" y="772823"/>
              <a:ext cx="5486400" cy="54864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2419350" y="1264505"/>
              <a:ext cx="4572000" cy="45720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a:spLocks noChangeAspect="1"/>
            </p:cNvSpPr>
            <p:nvPr/>
          </p:nvSpPr>
          <p:spPr>
            <a:xfrm>
              <a:off x="2876550" y="1687223"/>
              <a:ext cx="3657600" cy="3657600"/>
            </a:xfrm>
            <a:prstGeom prst="ellipse">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562350" y="2402087"/>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19450" y="3145591"/>
              <a:ext cx="2933700" cy="563468"/>
            </a:xfrm>
            <a:prstGeom prst="rect">
              <a:avLst/>
            </a:prstGeom>
            <a:noFill/>
          </p:spPr>
          <p:txBody>
            <a:bodyPr wrap="square" rtlCol="0">
              <a:spAutoFit/>
            </a:bodyPr>
            <a:lstStyle/>
            <a:p>
              <a:pPr algn="ctr"/>
              <a:r>
                <a:rPr lang="en-US" sz="2800" dirty="0"/>
                <a:t>I</a:t>
              </a:r>
              <a:r>
                <a:rPr lang="en-US" sz="2800" dirty="0" smtClean="0"/>
                <a:t>ndividual</a:t>
              </a:r>
              <a:endParaRPr lang="en-US" sz="2800" dirty="0"/>
            </a:p>
          </p:txBody>
        </p:sp>
        <p:sp>
          <p:nvSpPr>
            <p:cNvPr id="5" name="TextBox 4"/>
            <p:cNvSpPr txBox="1"/>
            <p:nvPr/>
          </p:nvSpPr>
          <p:spPr>
            <a:xfrm>
              <a:off x="3073400" y="1871277"/>
              <a:ext cx="3238500" cy="629758"/>
            </a:xfrm>
            <a:prstGeom prst="rect">
              <a:avLst/>
            </a:prstGeom>
            <a:noFill/>
          </p:spPr>
          <p:txBody>
            <a:bodyPr wrap="square" rtlCol="0">
              <a:spAutoFit/>
            </a:bodyPr>
            <a:lstStyle/>
            <a:p>
              <a:pPr algn="ctr"/>
              <a:r>
                <a:rPr lang="en-US" sz="3200" dirty="0" smtClean="0"/>
                <a:t>Workplace</a:t>
              </a:r>
              <a:endParaRPr lang="en-US" sz="3200" dirty="0"/>
            </a:p>
          </p:txBody>
        </p:sp>
        <p:sp>
          <p:nvSpPr>
            <p:cNvPr id="7" name="TextBox 6"/>
            <p:cNvSpPr txBox="1"/>
            <p:nvPr/>
          </p:nvSpPr>
          <p:spPr>
            <a:xfrm>
              <a:off x="3086100" y="1184320"/>
              <a:ext cx="3238500" cy="629758"/>
            </a:xfrm>
            <a:prstGeom prst="rect">
              <a:avLst/>
            </a:prstGeom>
            <a:noFill/>
          </p:spPr>
          <p:txBody>
            <a:bodyPr wrap="square" rtlCol="0">
              <a:spAutoFit/>
            </a:bodyPr>
            <a:lstStyle/>
            <a:p>
              <a:pPr algn="ctr"/>
              <a:r>
                <a:rPr lang="en-US" sz="3200" dirty="0" smtClean="0">
                  <a:solidFill>
                    <a:schemeClr val="bg1"/>
                  </a:solidFill>
                </a:rPr>
                <a:t>Local</a:t>
              </a:r>
              <a:endParaRPr lang="en-US" sz="3200" dirty="0">
                <a:solidFill>
                  <a:schemeClr val="bg1"/>
                </a:solidFill>
              </a:endParaRPr>
            </a:p>
          </p:txBody>
        </p:sp>
        <p:sp>
          <p:nvSpPr>
            <p:cNvPr id="9" name="TextBox 8"/>
            <p:cNvSpPr txBox="1"/>
            <p:nvPr/>
          </p:nvSpPr>
          <p:spPr>
            <a:xfrm>
              <a:off x="2857500" y="168701"/>
              <a:ext cx="3657600" cy="696049"/>
            </a:xfrm>
            <a:prstGeom prst="rect">
              <a:avLst/>
            </a:prstGeom>
            <a:noFill/>
          </p:spPr>
          <p:txBody>
            <a:bodyPr wrap="square" rtlCol="0">
              <a:spAutoFit/>
            </a:bodyPr>
            <a:lstStyle/>
            <a:p>
              <a:pPr algn="ctr"/>
              <a:r>
                <a:rPr lang="en-US" sz="3600" dirty="0" smtClean="0">
                  <a:solidFill>
                    <a:schemeClr val="bg1"/>
                  </a:solidFill>
                </a:rPr>
                <a:t>Society</a:t>
              </a:r>
              <a:endParaRPr lang="en-US" sz="3600" dirty="0">
                <a:solidFill>
                  <a:schemeClr val="bg1"/>
                </a:solidFill>
              </a:endParaRPr>
            </a:p>
          </p:txBody>
        </p:sp>
        <p:sp>
          <p:nvSpPr>
            <p:cNvPr id="16" name="Down Arrow 15"/>
            <p:cNvSpPr/>
            <p:nvPr/>
          </p:nvSpPr>
          <p:spPr>
            <a:xfrm>
              <a:off x="4023360" y="4676264"/>
              <a:ext cx="579120" cy="1828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0800000">
              <a:off x="4977765" y="4676264"/>
              <a:ext cx="495300" cy="1828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86100" y="726075"/>
              <a:ext cx="3238500" cy="629758"/>
            </a:xfrm>
            <a:prstGeom prst="rect">
              <a:avLst/>
            </a:prstGeom>
            <a:noFill/>
          </p:spPr>
          <p:txBody>
            <a:bodyPr wrap="square" rtlCol="0">
              <a:spAutoFit/>
            </a:bodyPr>
            <a:lstStyle/>
            <a:p>
              <a:pPr algn="ctr"/>
              <a:r>
                <a:rPr lang="en-US" sz="3200" dirty="0" smtClean="0">
                  <a:solidFill>
                    <a:schemeClr val="bg1"/>
                  </a:solidFill>
                </a:rPr>
                <a:t>LIS</a:t>
              </a:r>
              <a:endParaRPr lang="en-US" sz="3200" dirty="0">
                <a:solidFill>
                  <a:schemeClr val="bg1"/>
                </a:solidFill>
              </a:endParaRPr>
            </a:p>
          </p:txBody>
        </p:sp>
      </p:grpSp>
      <p:sp>
        <p:nvSpPr>
          <p:cNvPr id="10" name="TextBox 9"/>
          <p:cNvSpPr txBox="1"/>
          <p:nvPr/>
        </p:nvSpPr>
        <p:spPr>
          <a:xfrm>
            <a:off x="152400" y="6166166"/>
            <a:ext cx="8414084" cy="738664"/>
          </a:xfrm>
          <a:prstGeom prst="rect">
            <a:avLst/>
          </a:prstGeom>
          <a:noFill/>
        </p:spPr>
        <p:txBody>
          <a:bodyPr wrap="square" rtlCol="0">
            <a:spAutoFit/>
          </a:bodyPr>
          <a:lstStyle/>
          <a:p>
            <a:r>
              <a:rPr lang="en-US" sz="1400" dirty="0" smtClean="0"/>
              <a:t>Adapted from Chris Bourg, 2016. </a:t>
            </a:r>
            <a:r>
              <a:rPr lang="en-US" sz="1400" dirty="0">
                <a:hlinkClick r:id="rId3"/>
              </a:rPr>
              <a:t>https://chrisbourg.wordpress.com/2016/04/16/diversity-inclusion-social-justice-and-libraries-proposing-a-framework</a:t>
            </a:r>
            <a:r>
              <a:rPr lang="en-US" sz="1400" dirty="0" smtClean="0">
                <a:hlinkClick r:id="rId3"/>
              </a:rPr>
              <a:t>/</a:t>
            </a:r>
            <a:endParaRPr lang="en-US" sz="1400" dirty="0" smtClean="0"/>
          </a:p>
          <a:p>
            <a:endParaRPr lang="en-US" sz="1400" dirty="0" smtClean="0"/>
          </a:p>
        </p:txBody>
      </p:sp>
    </p:spTree>
    <p:extLst>
      <p:ext uri="{BB962C8B-B14F-4D97-AF65-F5344CB8AC3E}">
        <p14:creationId xmlns:p14="http://schemas.microsoft.com/office/powerpoint/2010/main" val="4182161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39368"/>
          </a:xfrm>
        </p:spPr>
        <p:txBody>
          <a:bodyPr>
            <a:normAutofit/>
          </a:bodyPr>
          <a:lstStyle/>
          <a:p>
            <a:r>
              <a:rPr lang="en-US" sz="3200" dirty="0" smtClean="0"/>
              <a:t>Additional sources and recommended reading</a:t>
            </a:r>
            <a:endParaRPr lang="en-US" sz="3200" dirty="0"/>
          </a:p>
        </p:txBody>
      </p:sp>
      <p:sp>
        <p:nvSpPr>
          <p:cNvPr id="3" name="Content Placeholder 2"/>
          <p:cNvSpPr>
            <a:spLocks noGrp="1"/>
          </p:cNvSpPr>
          <p:nvPr>
            <p:ph idx="1"/>
          </p:nvPr>
        </p:nvSpPr>
        <p:spPr>
          <a:xfrm>
            <a:off x="685800" y="1524000"/>
            <a:ext cx="7772400" cy="4953000"/>
          </a:xfrm>
        </p:spPr>
        <p:txBody>
          <a:bodyPr>
            <a:normAutofit fontScale="62500" lnSpcReduction="20000"/>
          </a:bodyPr>
          <a:lstStyle/>
          <a:p>
            <a:r>
              <a:rPr lang="en-US" dirty="0"/>
              <a:t>Baildon, Michelle; Hamlin, Dana; Jankowski, Czeslaw; Kauffman, Rhonda; Lanigan, Julia; Miller, Michelle; Venlet, Jessica; Willer, Ann </a:t>
            </a:r>
            <a:r>
              <a:rPr lang="en-US" dirty="0" smtClean="0"/>
              <a:t>Marie. (2017). Creating a Social Justice Mindset: Diversity, Inclusion, and Social Justice in the Collections Directorate of the MIT Libraries. </a:t>
            </a:r>
            <a:r>
              <a:rPr lang="en-US" dirty="0">
                <a:hlinkClick r:id="rId3"/>
              </a:rPr>
              <a:t>http://</a:t>
            </a:r>
            <a:r>
              <a:rPr lang="en-US" dirty="0" smtClean="0">
                <a:hlinkClick r:id="rId3"/>
              </a:rPr>
              <a:t>hdl.handle.net/1721.1/108771</a:t>
            </a:r>
            <a:endParaRPr lang="en-US" dirty="0" smtClean="0"/>
          </a:p>
          <a:p>
            <a:r>
              <a:rPr lang="en-US" dirty="0" err="1" smtClean="0"/>
              <a:t>Billey</a:t>
            </a:r>
            <a:r>
              <a:rPr lang="en-US" dirty="0" smtClean="0"/>
              <a:t>, Amber and </a:t>
            </a:r>
            <a:r>
              <a:rPr lang="en-US" dirty="0" err="1" smtClean="0"/>
              <a:t>Drabinkski</a:t>
            </a:r>
            <a:r>
              <a:rPr lang="en-US" dirty="0" smtClean="0"/>
              <a:t>, Emily. </a:t>
            </a:r>
            <a:r>
              <a:rPr lang="en-US" dirty="0"/>
              <a:t>"Cataloging, Gender, and RDA Rule </a:t>
            </a:r>
            <a:r>
              <a:rPr lang="en-US" dirty="0" smtClean="0"/>
              <a:t>9.7," </a:t>
            </a:r>
            <a:r>
              <a:rPr lang="en-US" dirty="0"/>
              <a:t>American Library Association, January 4, </a:t>
            </a:r>
            <a:r>
              <a:rPr lang="en-US" dirty="0" smtClean="0"/>
              <a:t>2017. </a:t>
            </a:r>
            <a:r>
              <a:rPr lang="en-US" dirty="0" smtClean="0">
                <a:hlinkClick r:id="rId4"/>
              </a:rPr>
              <a:t>http</a:t>
            </a:r>
            <a:r>
              <a:rPr lang="en-US" dirty="0">
                <a:hlinkClick r:id="rId4"/>
              </a:rPr>
              <a:t>://</a:t>
            </a:r>
            <a:r>
              <a:rPr lang="en-US" dirty="0" smtClean="0">
                <a:hlinkClick r:id="rId4"/>
              </a:rPr>
              <a:t>www.ala.org/alcts/confevents/upcoming/webinar/031517</a:t>
            </a:r>
            <a:r>
              <a:rPr lang="en-US" dirty="0" smtClean="0"/>
              <a:t> (</a:t>
            </a:r>
            <a:r>
              <a:rPr lang="en-US" dirty="0"/>
              <a:t>Accessed October 10, 2018)</a:t>
            </a:r>
            <a:endParaRPr lang="en-US" dirty="0" smtClean="0"/>
          </a:p>
          <a:p>
            <a:r>
              <a:rPr lang="en-US" dirty="0" err="1" smtClean="0"/>
              <a:t>Gohr</a:t>
            </a:r>
            <a:r>
              <a:rPr lang="en-US" dirty="0" smtClean="0"/>
              <a:t>, Michelle. (2017). Ethnic and Racial Diversity in Libraries: How White Allies Can Support Arguments for Decolonization. </a:t>
            </a:r>
            <a:r>
              <a:rPr lang="en-US" i="1" dirty="0" smtClean="0"/>
              <a:t>Journal of Radical Librarianship 3</a:t>
            </a:r>
            <a:r>
              <a:rPr lang="en-US" dirty="0" smtClean="0"/>
              <a:t>, </a:t>
            </a:r>
            <a:r>
              <a:rPr lang="en-US" dirty="0"/>
              <a:t>42-58. </a:t>
            </a:r>
            <a:r>
              <a:rPr lang="en-US" dirty="0">
                <a:hlinkClick r:id="rId5"/>
              </a:rPr>
              <a:t>https://</a:t>
            </a:r>
            <a:r>
              <a:rPr lang="en-US" dirty="0" smtClean="0">
                <a:hlinkClick r:id="rId5"/>
              </a:rPr>
              <a:t>journal.radicallibrarianship.org/index.php/journal/article/view/5/33</a:t>
            </a:r>
            <a:endParaRPr lang="en-US" dirty="0" smtClean="0"/>
          </a:p>
          <a:p>
            <a:r>
              <a:rPr lang="en-US" dirty="0" err="1" smtClean="0"/>
              <a:t>Hathcock</a:t>
            </a:r>
            <a:r>
              <a:rPr lang="en-US" dirty="0" smtClean="0"/>
              <a:t>, April. White Librarianship in Blackface: Diversity Initiatives in LIS. In The Library with The Lead Pipe, October 7, 2015</a:t>
            </a:r>
            <a:r>
              <a:rPr lang="en-US" dirty="0"/>
              <a:t>. </a:t>
            </a:r>
            <a:r>
              <a:rPr lang="en-US" dirty="0">
                <a:hlinkClick r:id="rId6"/>
              </a:rPr>
              <a:t>http://www.inthelibrarywiththeleadpipe.org/2015/lis-diversity</a:t>
            </a:r>
            <a:r>
              <a:rPr lang="en-US" dirty="0" smtClean="0">
                <a:hlinkClick r:id="rId6"/>
              </a:rPr>
              <a:t>/</a:t>
            </a:r>
            <a:endParaRPr lang="en-US" dirty="0" smtClean="0"/>
          </a:p>
          <a:p>
            <a:r>
              <a:rPr lang="en-US" dirty="0" smtClean="0"/>
              <a:t>Honma, Todd. Trippin’ Over the Color Line: The Invisibility of Race in Library and Information Studies. </a:t>
            </a:r>
            <a:r>
              <a:rPr lang="en-US" i="1" dirty="0" smtClean="0"/>
              <a:t>InterActions: UCLA Journal of Education and Information Studies 1</a:t>
            </a:r>
            <a:r>
              <a:rPr lang="en-US" dirty="0" smtClean="0"/>
              <a:t>(2</a:t>
            </a:r>
            <a:r>
              <a:rPr lang="en-US" dirty="0"/>
              <a:t>). </a:t>
            </a:r>
            <a:r>
              <a:rPr lang="en-US" dirty="0">
                <a:hlinkClick r:id="rId7"/>
              </a:rPr>
              <a:t>http://</a:t>
            </a:r>
            <a:r>
              <a:rPr lang="en-US" dirty="0" smtClean="0">
                <a:hlinkClick r:id="rId7"/>
              </a:rPr>
              <a:t>escholarship.org/uc/item/4nj0w1mp</a:t>
            </a:r>
            <a:endParaRPr lang="en-US" dirty="0" smtClean="0"/>
          </a:p>
          <a:p>
            <a:r>
              <a:rPr lang="en-US" dirty="0"/>
              <a:t>Hudson, David James. (2017). On “Diversity” as Anti-Racism in Library and Information Studies: A Critique. </a:t>
            </a:r>
            <a:r>
              <a:rPr lang="en-US" i="1" dirty="0"/>
              <a:t>Journal of Critical Library and Information Studies 1</a:t>
            </a:r>
            <a:r>
              <a:rPr lang="en-US" dirty="0"/>
              <a:t>(1). </a:t>
            </a:r>
            <a:r>
              <a:rPr lang="en-US" dirty="0">
                <a:hlinkClick r:id="rId8"/>
              </a:rPr>
              <a:t>http://</a:t>
            </a:r>
            <a:r>
              <a:rPr lang="en-US" dirty="0" smtClean="0">
                <a:hlinkClick r:id="rId8"/>
              </a:rPr>
              <a:t>dx.doi.org/10.24242/jclis.v1i1.6</a:t>
            </a:r>
            <a:endParaRPr lang="en-US" dirty="0" smtClean="0"/>
          </a:p>
          <a:p>
            <a:r>
              <a:rPr lang="en-US" dirty="0" smtClean="0"/>
              <a:t>Hussey, Lisa. (2010). The Diversity Discussion: What Are We Saying? </a:t>
            </a:r>
            <a:r>
              <a:rPr lang="en-US" i="1" dirty="0" smtClean="0"/>
              <a:t>Progressive Librarian</a:t>
            </a:r>
            <a:r>
              <a:rPr lang="en-US" dirty="0" smtClean="0"/>
              <a:t> no. 34-35, 3-10.</a:t>
            </a:r>
          </a:p>
          <a:p>
            <a:r>
              <a:rPr lang="en-US" dirty="0" smtClean="0"/>
              <a:t>Morales, Myrna, Knowles, Em Claire, and Bourg, Chris. (2014). Diversity, Social Justice, and The Future of Libraries. </a:t>
            </a:r>
            <a:r>
              <a:rPr lang="en-US" i="1" dirty="0" smtClean="0"/>
              <a:t>portal: Libraries and the Academy, 14</a:t>
            </a:r>
            <a:r>
              <a:rPr lang="en-US" dirty="0" smtClean="0"/>
              <a:t>(3), 439-451.</a:t>
            </a:r>
          </a:p>
          <a:p>
            <a:r>
              <a:rPr lang="en-US" dirty="0" err="1" smtClean="0"/>
              <a:t>Schomberg</a:t>
            </a:r>
            <a:r>
              <a:rPr lang="en-US" dirty="0" smtClean="0"/>
              <a:t>, Jessica. </a:t>
            </a:r>
            <a:r>
              <a:rPr lang="en-US" dirty="0"/>
              <a:t>(2014-) Cataloging and Social Justice. </a:t>
            </a:r>
            <a:r>
              <a:rPr lang="en-US" dirty="0">
                <a:hlinkClick r:id="rId9"/>
              </a:rPr>
              <a:t>http://</a:t>
            </a:r>
            <a:r>
              <a:rPr lang="en-US" dirty="0" smtClean="0">
                <a:hlinkClick r:id="rId9"/>
              </a:rPr>
              <a:t>catassessmentresearch.blogspot.com/2014/02/cataloging-and-social-justice.html</a:t>
            </a:r>
            <a:endParaRPr lang="en-US" dirty="0" smtClean="0"/>
          </a:p>
          <a:p>
            <a:r>
              <a:rPr lang="en-US" dirty="0" err="1" smtClean="0"/>
              <a:t>Vinopal</a:t>
            </a:r>
            <a:r>
              <a:rPr lang="en-US" dirty="0" smtClean="0"/>
              <a:t>, Jennifer. The Quest for Diversity in Library Staffing: From Awareness to Action. In The Library with The Lead Pipe</a:t>
            </a:r>
            <a:r>
              <a:rPr lang="en-US" dirty="0"/>
              <a:t>, January 13, 2016. </a:t>
            </a:r>
            <a:r>
              <a:rPr lang="en-US" dirty="0">
                <a:hlinkClick r:id="rId10"/>
              </a:rPr>
              <a:t>http://www.inthelibrarywiththeleadpipe.org/2016/quest-for-diversity</a:t>
            </a:r>
            <a:r>
              <a:rPr lang="en-US" dirty="0" smtClean="0">
                <a:hlinkClick r:id="rId10"/>
              </a:rPr>
              <a:t>/</a:t>
            </a:r>
            <a:endParaRPr lang="en-US" dirty="0"/>
          </a:p>
        </p:txBody>
      </p:sp>
    </p:spTree>
    <p:extLst>
      <p:ext uri="{BB962C8B-B14F-4D97-AF65-F5344CB8AC3E}">
        <p14:creationId xmlns:p14="http://schemas.microsoft.com/office/powerpoint/2010/main" val="4264871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to consider…</a:t>
            </a:r>
            <a:endParaRPr lang="en-US" dirty="0"/>
          </a:p>
        </p:txBody>
      </p:sp>
      <p:sp>
        <p:nvSpPr>
          <p:cNvPr id="3" name="Content Placeholder 2"/>
          <p:cNvSpPr>
            <a:spLocks noGrp="1"/>
          </p:cNvSpPr>
          <p:nvPr>
            <p:ph idx="1"/>
          </p:nvPr>
        </p:nvSpPr>
        <p:spPr/>
        <p:txBody>
          <a:bodyPr/>
          <a:lstStyle/>
          <a:p>
            <a:pPr marL="0" indent="0">
              <a:buNone/>
            </a:pPr>
            <a:r>
              <a:rPr lang="en-US" dirty="0" smtClean="0"/>
              <a:t>How can we create/use alternative controlled vocabularies/folksonomies alongside LCSH to describe cultural materials (“nothing about without us”)? </a:t>
            </a:r>
          </a:p>
          <a:p>
            <a:pPr marL="0" indent="0">
              <a:buNone/>
            </a:pPr>
            <a:endParaRPr lang="en-US" dirty="0" smtClean="0"/>
          </a:p>
          <a:p>
            <a:pPr marL="0" indent="0">
              <a:buNone/>
            </a:pPr>
            <a:r>
              <a:rPr lang="en-US" dirty="0" smtClean="0"/>
              <a:t>Accountability up—what do we expect from our vendors, our publishers, those who create what we collect, and those who design the systems we use everyday?</a:t>
            </a:r>
          </a:p>
          <a:p>
            <a:pPr marL="0" indent="0">
              <a:buNone/>
            </a:pPr>
            <a:endParaRPr lang="en-US" dirty="0"/>
          </a:p>
          <a:p>
            <a:pPr marL="0" indent="0">
              <a:buNone/>
            </a:pPr>
            <a:r>
              <a:rPr lang="en-US" dirty="0" smtClean="0"/>
              <a:t>Accountability from ourselves—how do we mitigate our own biases? Do we know what </a:t>
            </a:r>
            <a:r>
              <a:rPr lang="en-US" dirty="0" err="1" smtClean="0"/>
              <a:t>microaggressions</a:t>
            </a:r>
            <a:r>
              <a:rPr lang="en-US" dirty="0" smtClean="0"/>
              <a:t> are? How do we interact with those around us?</a:t>
            </a:r>
            <a:endParaRPr lang="en-US" dirty="0"/>
          </a:p>
        </p:txBody>
      </p:sp>
    </p:spTree>
    <p:extLst>
      <p:ext uri="{BB962C8B-B14F-4D97-AF65-F5344CB8AC3E}">
        <p14:creationId xmlns:p14="http://schemas.microsoft.com/office/powerpoint/2010/main" val="421899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1521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a:t>
            </a:r>
            <a:endParaRPr lang="en-US" dirty="0"/>
          </a:p>
        </p:txBody>
      </p:sp>
    </p:spTree>
    <p:extLst>
      <p:ext uri="{BB962C8B-B14F-4D97-AF65-F5344CB8AC3E}">
        <p14:creationId xmlns:p14="http://schemas.microsoft.com/office/powerpoint/2010/main" val="60816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extBox 1"/>
          <p:cNvSpPr txBox="1"/>
          <p:nvPr/>
        </p:nvSpPr>
        <p:spPr>
          <a:xfrm>
            <a:off x="381000" y="6256048"/>
            <a:ext cx="7777361" cy="523220"/>
          </a:xfrm>
          <a:prstGeom prst="rect">
            <a:avLst/>
          </a:prstGeom>
          <a:noFill/>
        </p:spPr>
        <p:txBody>
          <a:bodyPr wrap="square" rtlCol="0">
            <a:spAutoFit/>
          </a:bodyPr>
          <a:lstStyle/>
          <a:p>
            <a:r>
              <a:rPr lang="en-US" sz="1400" dirty="0"/>
              <a:t>Adapted from </a:t>
            </a:r>
            <a:r>
              <a:rPr lang="en-US" sz="1400" dirty="0" err="1"/>
              <a:t>Senninger</a:t>
            </a:r>
            <a:r>
              <a:rPr lang="en-US" sz="1400" dirty="0"/>
              <a:t>, T. (2000). </a:t>
            </a:r>
            <a:r>
              <a:rPr lang="en-US" sz="1400" dirty="0" err="1"/>
              <a:t>Abenteuer</a:t>
            </a:r>
            <a:r>
              <a:rPr lang="en-US" sz="1400" dirty="0"/>
              <a:t> </a:t>
            </a:r>
            <a:r>
              <a:rPr lang="en-US" sz="1400" dirty="0" err="1"/>
              <a:t>leiten</a:t>
            </a:r>
            <a:r>
              <a:rPr lang="en-US" sz="1400" dirty="0"/>
              <a:t> – in </a:t>
            </a:r>
            <a:r>
              <a:rPr lang="en-US" sz="1400" dirty="0" err="1"/>
              <a:t>Abenteuern</a:t>
            </a:r>
            <a:r>
              <a:rPr lang="en-US" sz="1400" dirty="0"/>
              <a:t> </a:t>
            </a:r>
            <a:r>
              <a:rPr lang="en-US" sz="1400" dirty="0" err="1"/>
              <a:t>lernen</a:t>
            </a:r>
            <a:r>
              <a:rPr lang="en-US" sz="1400" dirty="0"/>
              <a:t> (Facilitating adventures – learning in adventures). </a:t>
            </a:r>
            <a:r>
              <a:rPr lang="en-US" sz="1400" dirty="0" err="1"/>
              <a:t>Münster</a:t>
            </a:r>
            <a:r>
              <a:rPr lang="en-US" sz="1400" dirty="0"/>
              <a:t>: </a:t>
            </a:r>
            <a:r>
              <a:rPr lang="en-US" sz="1400" dirty="0" err="1"/>
              <a:t>Ökotopia</a:t>
            </a:r>
            <a:r>
              <a:rPr lang="en-US" sz="1400" dirty="0"/>
              <a:t> </a:t>
            </a:r>
            <a:r>
              <a:rPr lang="en-US" sz="1400" dirty="0" err="1"/>
              <a:t>Verlag</a:t>
            </a:r>
            <a:r>
              <a:rPr lang="en-US" sz="1400" dirty="0"/>
              <a:t>.</a:t>
            </a:r>
          </a:p>
        </p:txBody>
      </p:sp>
      <p:sp>
        <p:nvSpPr>
          <p:cNvPr id="88" name="Shape 88"/>
          <p:cNvSpPr txBox="1"/>
          <p:nvPr/>
        </p:nvSpPr>
        <p:spPr>
          <a:xfrm>
            <a:off x="6781800" y="3003024"/>
            <a:ext cx="1737360" cy="914114"/>
          </a:xfrm>
          <a:prstGeom prst="rect">
            <a:avLst/>
          </a:prstGeom>
          <a:solidFill>
            <a:srgbClr val="FF0000"/>
          </a:solidFill>
          <a:ln>
            <a:noFill/>
          </a:ln>
        </p:spPr>
        <p:txBody>
          <a:bodyPr spcFirstLastPara="1" wrap="square" lIns="91425" tIns="91425" rIns="91425" bIns="91425" anchor="t" anchorCtr="0">
            <a:noAutofit/>
          </a:bodyPr>
          <a:lstStyle/>
          <a:p>
            <a:pPr algn="ctr"/>
            <a:r>
              <a:rPr lang="en-US" sz="2400" b="1" dirty="0" smtClean="0">
                <a:solidFill>
                  <a:schemeClr val="dk1"/>
                </a:solidFill>
                <a:latin typeface="Proxima Nova"/>
                <a:ea typeface="Proxima Nova"/>
                <a:cs typeface="Proxima Nova"/>
                <a:sym typeface="Proxima Nova"/>
              </a:rPr>
              <a:t>danger</a:t>
            </a:r>
          </a:p>
          <a:p>
            <a:pPr algn="ctr"/>
            <a:r>
              <a:rPr lang="en-US" sz="2400" b="1" dirty="0" smtClean="0">
                <a:solidFill>
                  <a:schemeClr val="dk1"/>
                </a:solidFill>
                <a:latin typeface="Proxima Nova"/>
                <a:ea typeface="Proxima Nova"/>
                <a:cs typeface="Proxima Nova"/>
                <a:sym typeface="Proxima Nova"/>
              </a:rPr>
              <a:t>zone</a:t>
            </a:r>
            <a:endParaRPr sz="2400" b="1" dirty="0">
              <a:solidFill>
                <a:schemeClr val="dk1"/>
              </a:solidFill>
              <a:latin typeface="Proxima Nova"/>
              <a:ea typeface="Proxima Nova"/>
              <a:cs typeface="Proxima Nova"/>
              <a:sym typeface="Proxima Nova"/>
            </a:endParaRPr>
          </a:p>
        </p:txBody>
      </p:sp>
      <p:sp>
        <p:nvSpPr>
          <p:cNvPr id="87" name="Shape 87"/>
          <p:cNvSpPr txBox="1"/>
          <p:nvPr/>
        </p:nvSpPr>
        <p:spPr>
          <a:xfrm>
            <a:off x="3226800" y="1600200"/>
            <a:ext cx="2690400" cy="494700"/>
          </a:xfrm>
          <a:prstGeom prst="rect">
            <a:avLst/>
          </a:prstGeom>
          <a:noFill/>
          <a:ln>
            <a:noFill/>
          </a:ln>
        </p:spPr>
        <p:txBody>
          <a:bodyPr spcFirstLastPara="1" wrap="square" lIns="91425" tIns="91425" rIns="91425" bIns="91425" anchor="t" anchorCtr="0">
            <a:noAutofit/>
          </a:bodyPr>
          <a:lstStyle/>
          <a:p>
            <a:pPr algn="ctr"/>
            <a:r>
              <a:rPr lang="en" sz="2400" b="1" dirty="0">
                <a:solidFill>
                  <a:schemeClr val="lt1"/>
                </a:solidFill>
                <a:latin typeface="Proxima Nova"/>
                <a:ea typeface="Proxima Nova"/>
                <a:cs typeface="Proxima Nova"/>
                <a:sym typeface="Proxima Nova"/>
              </a:rPr>
              <a:t>LEARNING ZONE</a:t>
            </a:r>
            <a:endParaRPr sz="2400" b="1" dirty="0">
              <a:solidFill>
                <a:schemeClr val="lt1"/>
              </a:solidFill>
              <a:latin typeface="Proxima Nova"/>
              <a:ea typeface="Proxima Nova"/>
              <a:cs typeface="Proxima Nova"/>
              <a:sym typeface="Proxima Nova"/>
            </a:endParaRPr>
          </a:p>
        </p:txBody>
      </p:sp>
      <p:sp>
        <p:nvSpPr>
          <p:cNvPr id="86" name="Shape 86"/>
          <p:cNvSpPr txBox="1"/>
          <p:nvPr/>
        </p:nvSpPr>
        <p:spPr>
          <a:xfrm>
            <a:off x="624839" y="3078194"/>
            <a:ext cx="1737360" cy="731520"/>
          </a:xfrm>
          <a:prstGeom prst="rect">
            <a:avLst/>
          </a:prstGeom>
          <a:solidFill>
            <a:srgbClr val="00B0F0"/>
          </a:solidFill>
          <a:ln>
            <a:noFill/>
          </a:ln>
        </p:spPr>
        <p:txBody>
          <a:bodyPr spcFirstLastPara="1" wrap="square" lIns="91425" tIns="91425" rIns="91425" bIns="91425" anchor="ctr" anchorCtr="0">
            <a:noAutofit/>
          </a:bodyPr>
          <a:lstStyle/>
          <a:p>
            <a:pPr algn="ctr"/>
            <a:r>
              <a:rPr lang="en-US" sz="2400" b="1" dirty="0">
                <a:latin typeface="Proxima Nova"/>
                <a:ea typeface="Proxima Nova"/>
                <a:cs typeface="Proxima Nova"/>
                <a:sym typeface="Proxima Nova"/>
              </a:rPr>
              <a:t>c</a:t>
            </a:r>
            <a:r>
              <a:rPr lang="en" sz="2400" b="1" dirty="0" smtClean="0">
                <a:latin typeface="Proxima Nova"/>
                <a:ea typeface="Proxima Nova"/>
                <a:cs typeface="Proxima Nova"/>
                <a:sym typeface="Proxima Nova"/>
              </a:rPr>
              <a:t>omfort</a:t>
            </a:r>
          </a:p>
          <a:p>
            <a:pPr algn="ctr"/>
            <a:r>
              <a:rPr lang="en" sz="2400" b="1" dirty="0" smtClean="0">
                <a:latin typeface="Proxima Nova"/>
                <a:ea typeface="Proxima Nova"/>
                <a:cs typeface="Proxima Nova"/>
                <a:sym typeface="Proxima Nova"/>
              </a:rPr>
              <a:t>zone</a:t>
            </a:r>
            <a:endParaRPr sz="2400" b="1" dirty="0">
              <a:latin typeface="Proxima Nova"/>
              <a:ea typeface="Proxima Nova"/>
              <a:cs typeface="Proxima Nova"/>
              <a:sym typeface="Proxima Nova"/>
            </a:endParaRPr>
          </a:p>
        </p:txBody>
      </p:sp>
      <p:sp>
        <p:nvSpPr>
          <p:cNvPr id="9" name="Shape 86"/>
          <p:cNvSpPr txBox="1"/>
          <p:nvPr/>
        </p:nvSpPr>
        <p:spPr>
          <a:xfrm>
            <a:off x="3653658" y="2545681"/>
            <a:ext cx="1836683" cy="1828800"/>
          </a:xfrm>
          <a:prstGeom prst="rect">
            <a:avLst/>
          </a:prstGeom>
          <a:solidFill>
            <a:srgbClr val="00B050"/>
          </a:solidFill>
          <a:ln>
            <a:noFill/>
          </a:ln>
        </p:spPr>
        <p:txBody>
          <a:bodyPr spcFirstLastPara="1" wrap="square" lIns="91425" tIns="91425" rIns="91425" bIns="91425" anchor="ctr" anchorCtr="0">
            <a:noAutofit/>
          </a:bodyPr>
          <a:lstStyle/>
          <a:p>
            <a:pPr algn="ctr"/>
            <a:r>
              <a:rPr lang="en-US" sz="3200" b="1" dirty="0" smtClean="0">
                <a:latin typeface="Proxima Nova"/>
                <a:ea typeface="Proxima Nova"/>
                <a:cs typeface="Proxima Nova"/>
                <a:sym typeface="Proxima Nova"/>
              </a:rPr>
              <a:t>learning</a:t>
            </a:r>
            <a:endParaRPr lang="en" sz="3200" b="1" dirty="0" smtClean="0">
              <a:latin typeface="Proxima Nova"/>
              <a:ea typeface="Proxima Nova"/>
              <a:cs typeface="Proxima Nova"/>
              <a:sym typeface="Proxima Nova"/>
            </a:endParaRPr>
          </a:p>
          <a:p>
            <a:pPr algn="ctr"/>
            <a:r>
              <a:rPr lang="en" sz="3200" b="1" dirty="0" smtClean="0">
                <a:latin typeface="Proxima Nova"/>
                <a:ea typeface="Proxima Nova"/>
                <a:cs typeface="Proxima Nova"/>
                <a:sym typeface="Proxima Nova"/>
              </a:rPr>
              <a:t>zone</a:t>
            </a:r>
            <a:endParaRPr sz="3200" b="1" dirty="0">
              <a:latin typeface="Proxima Nova"/>
              <a:ea typeface="Proxima Nova"/>
              <a:cs typeface="Proxima Nova"/>
              <a:sym typeface="Proxima Nova"/>
            </a:endParaRPr>
          </a:p>
        </p:txBody>
      </p:sp>
      <p:sp>
        <p:nvSpPr>
          <p:cNvPr id="3" name="Right Arrow 2"/>
          <p:cNvSpPr>
            <a:spLocks noChangeAspect="1"/>
          </p:cNvSpPr>
          <p:nvPr/>
        </p:nvSpPr>
        <p:spPr>
          <a:xfrm>
            <a:off x="2583470" y="3233708"/>
            <a:ext cx="848918" cy="4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a:spLocks noChangeAspect="1"/>
          </p:cNvSpPr>
          <p:nvPr/>
        </p:nvSpPr>
        <p:spPr>
          <a:xfrm rot="10800000">
            <a:off x="5711611" y="3233708"/>
            <a:ext cx="848918" cy="4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67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My aspirations for today…</a:t>
            </a:r>
            <a:endParaRPr lang="en-US" sz="4400" dirty="0"/>
          </a:p>
        </p:txBody>
      </p:sp>
      <p:sp>
        <p:nvSpPr>
          <p:cNvPr id="3" name="Content Placeholder 2"/>
          <p:cNvSpPr>
            <a:spLocks noGrp="1"/>
          </p:cNvSpPr>
          <p:nvPr>
            <p:ph idx="1"/>
          </p:nvPr>
        </p:nvSpPr>
        <p:spPr/>
        <p:txBody>
          <a:bodyPr>
            <a:normAutofit/>
          </a:bodyPr>
          <a:lstStyle/>
          <a:p>
            <a:r>
              <a:rPr lang="en-US" sz="3200" dirty="0" smtClean="0"/>
              <a:t>Define diversity, equity, inclusion and social justice</a:t>
            </a:r>
          </a:p>
          <a:p>
            <a:r>
              <a:rPr lang="en-US" sz="3200" dirty="0" smtClean="0"/>
              <a:t>Naming systems of privilege and oppression</a:t>
            </a:r>
          </a:p>
          <a:p>
            <a:r>
              <a:rPr lang="en-US" sz="3200" dirty="0" smtClean="0"/>
              <a:t>Connect technical services work to social justice </a:t>
            </a:r>
          </a:p>
          <a:p>
            <a:r>
              <a:rPr lang="en-US" sz="3200" dirty="0" smtClean="0"/>
              <a:t>Connecting with each other to define social justice outcomes for our own work</a:t>
            </a:r>
            <a:endParaRPr lang="en-US" sz="3200" dirty="0"/>
          </a:p>
        </p:txBody>
      </p:sp>
    </p:spTree>
    <p:extLst>
      <p:ext uri="{BB962C8B-B14F-4D97-AF65-F5344CB8AC3E}">
        <p14:creationId xmlns:p14="http://schemas.microsoft.com/office/powerpoint/2010/main" val="418307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say vs. what we mean</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smtClean="0"/>
              <a:t>Diversity</a:t>
            </a:r>
            <a:r>
              <a:rPr lang="en-US" sz="4800" dirty="0" smtClean="0"/>
              <a:t> = Who</a:t>
            </a:r>
          </a:p>
          <a:p>
            <a:pPr marL="0" indent="0" algn="ctr">
              <a:buNone/>
            </a:pPr>
            <a:endParaRPr lang="en-US" sz="4800" dirty="0"/>
          </a:p>
          <a:p>
            <a:pPr marL="0" indent="0" algn="ctr">
              <a:buNone/>
            </a:pPr>
            <a:r>
              <a:rPr lang="en-US" sz="4800" dirty="0" smtClean="0"/>
              <a:t>Equity = What</a:t>
            </a:r>
          </a:p>
          <a:p>
            <a:pPr marL="0" indent="0" algn="ctr">
              <a:buNone/>
            </a:pPr>
            <a:endParaRPr lang="en-US" sz="4800" dirty="0"/>
          </a:p>
          <a:p>
            <a:pPr marL="0" indent="0" algn="ctr">
              <a:buNone/>
            </a:pPr>
            <a:r>
              <a:rPr lang="en-US" sz="4800" dirty="0" smtClean="0"/>
              <a:t>Inclusion = How</a:t>
            </a:r>
            <a:endParaRPr lang="en-US" sz="4800" dirty="0"/>
          </a:p>
        </p:txBody>
      </p:sp>
    </p:spTree>
    <p:extLst>
      <p:ext uri="{BB962C8B-B14F-4D97-AF65-F5344CB8AC3E}">
        <p14:creationId xmlns:p14="http://schemas.microsoft.com/office/powerpoint/2010/main" val="28159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90688"/>
            <a:ext cx="7772400" cy="4938711"/>
          </a:xfrm>
        </p:spPr>
        <p:txBody>
          <a:bodyPr>
            <a:normAutofit/>
          </a:bodyPr>
          <a:lstStyle/>
          <a:p>
            <a:r>
              <a:rPr lang="en-US" sz="3600" dirty="0" smtClean="0"/>
              <a:t>Ability</a:t>
            </a:r>
          </a:p>
          <a:p>
            <a:r>
              <a:rPr lang="en-US" sz="3600" dirty="0" smtClean="0"/>
              <a:t>Age</a:t>
            </a:r>
            <a:endParaRPr lang="en-US" sz="3600" dirty="0"/>
          </a:p>
          <a:p>
            <a:r>
              <a:rPr lang="en-US" sz="3600" dirty="0" smtClean="0"/>
              <a:t>Ethnicity</a:t>
            </a:r>
          </a:p>
          <a:p>
            <a:r>
              <a:rPr lang="en-US" sz="3600" dirty="0" smtClean="0"/>
              <a:t>Gender expression</a:t>
            </a:r>
          </a:p>
          <a:p>
            <a:r>
              <a:rPr lang="en-US" sz="3600" dirty="0"/>
              <a:t>Race</a:t>
            </a:r>
          </a:p>
          <a:p>
            <a:r>
              <a:rPr lang="en-US" sz="3600" dirty="0" smtClean="0"/>
              <a:t>Sexual orientation</a:t>
            </a:r>
          </a:p>
          <a:p>
            <a:r>
              <a:rPr lang="en-US" sz="3600" dirty="0" smtClean="0"/>
              <a:t>Socioeconomic status</a:t>
            </a:r>
          </a:p>
        </p:txBody>
      </p:sp>
      <p:sp>
        <p:nvSpPr>
          <p:cNvPr id="4" name="Title 3"/>
          <p:cNvSpPr>
            <a:spLocks noGrp="1"/>
          </p:cNvSpPr>
          <p:nvPr>
            <p:ph type="title"/>
          </p:nvPr>
        </p:nvSpPr>
        <p:spPr/>
        <p:txBody>
          <a:bodyPr/>
          <a:lstStyle/>
          <a:p>
            <a:r>
              <a:rPr lang="en-US" dirty="0" smtClean="0"/>
              <a:t>Diversity defined as different social identities</a:t>
            </a:r>
            <a:endParaRPr lang="en-US" dirty="0"/>
          </a:p>
        </p:txBody>
      </p:sp>
    </p:spTree>
    <p:extLst>
      <p:ext uri="{BB962C8B-B14F-4D97-AF65-F5344CB8AC3E}">
        <p14:creationId xmlns:p14="http://schemas.microsoft.com/office/powerpoint/2010/main" val="241773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say vs. what we mean</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Diversity = Who</a:t>
            </a:r>
          </a:p>
          <a:p>
            <a:pPr marL="0" indent="0" algn="ctr">
              <a:buNone/>
            </a:pPr>
            <a:endParaRPr lang="en-US" sz="4800" dirty="0"/>
          </a:p>
          <a:p>
            <a:pPr marL="0" indent="0" algn="ctr">
              <a:buNone/>
            </a:pPr>
            <a:r>
              <a:rPr lang="en-US" sz="4800" b="1" dirty="0" smtClean="0"/>
              <a:t>Equity</a:t>
            </a:r>
            <a:r>
              <a:rPr lang="en-US" sz="4800" dirty="0" smtClean="0"/>
              <a:t> = What</a:t>
            </a:r>
          </a:p>
          <a:p>
            <a:pPr marL="0" indent="0" algn="ctr">
              <a:buNone/>
            </a:pPr>
            <a:endParaRPr lang="en-US" sz="4800" dirty="0"/>
          </a:p>
          <a:p>
            <a:pPr marL="0" indent="0" algn="ctr">
              <a:buNone/>
            </a:pPr>
            <a:r>
              <a:rPr lang="en-US" sz="4800" dirty="0" smtClean="0"/>
              <a:t>Inclusion = How</a:t>
            </a:r>
            <a:endParaRPr lang="en-US" sz="4800" dirty="0"/>
          </a:p>
        </p:txBody>
      </p:sp>
    </p:spTree>
    <p:extLst>
      <p:ext uri="{BB962C8B-B14F-4D97-AF65-F5344CB8AC3E}">
        <p14:creationId xmlns:p14="http://schemas.microsoft.com/office/powerpoint/2010/main" val="274616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8903</TotalTime>
  <Words>9318</Words>
  <Application>Microsoft Office PowerPoint</Application>
  <PresentationFormat>On-screen Show (4:3)</PresentationFormat>
  <Paragraphs>280</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Proxima Nova</vt:lpstr>
      <vt:lpstr>Times New Roman</vt:lpstr>
      <vt:lpstr>Office Theme</vt:lpstr>
      <vt:lpstr>Developing A Social Justice Mindset in Technical Services</vt:lpstr>
      <vt:lpstr>Credits, acknowledgments, etc.</vt:lpstr>
      <vt:lpstr>Land Acknowledgment</vt:lpstr>
      <vt:lpstr>But first…</vt:lpstr>
      <vt:lpstr>PowerPoint Presentation</vt:lpstr>
      <vt:lpstr>My aspirations for today…</vt:lpstr>
      <vt:lpstr>What we say vs. what we mean</vt:lpstr>
      <vt:lpstr>Diversity defined as different social identities</vt:lpstr>
      <vt:lpstr>What we say vs. what we mean</vt:lpstr>
      <vt:lpstr> Equality          Equity</vt:lpstr>
      <vt:lpstr>What we say vs. what we mean</vt:lpstr>
      <vt:lpstr>Almost there…</vt:lpstr>
      <vt:lpstr>PowerPoint Presentation</vt:lpstr>
      <vt:lpstr>What is social justice?</vt:lpstr>
      <vt:lpstr>What is social justice?</vt:lpstr>
      <vt:lpstr>What is social justice?</vt:lpstr>
      <vt:lpstr>Social Identity &amp; Social Power</vt:lpstr>
      <vt:lpstr>Social Identity &amp; Social Power</vt:lpstr>
      <vt:lpstr>“I have learned that oppression and the intolerance of difference come in all shapes and sexes and colors and sexualities; and that among those of us who share the goals of liberation and a workable future for our children, there can be no hierarchies of oppression. I have learned that sexism and heterosexism both arise from the same source as racism.”  Audre Lorde. 2009. “There Is No Hierarchy of Oppression.” In I am your sister : collected and unpublished writings of Audre Lorde. Oxford: Oxford University Press.</vt:lpstr>
      <vt:lpstr>“Neutrality is a myth.”  April Hathcock, “It’s my struggle, give me space.” At The Intersections, Feb. 29, 2016.</vt:lpstr>
      <vt:lpstr>PowerPoint Presentation</vt:lpstr>
      <vt:lpstr>Subject(ive) Headings</vt:lpstr>
      <vt:lpstr>Library of Congress Subject Headings reflect the language of the state.</vt:lpstr>
      <vt:lpstr>On whose authority?  Name authority records &amp; gender</vt:lpstr>
      <vt:lpstr>On whose authority?  Name authority records &amp; gender</vt:lpstr>
      <vt:lpstr>Best practices for recording gender</vt:lpstr>
      <vt:lpstr>Best practices for recording gender (continued)</vt:lpstr>
      <vt:lpstr>As of today, these remain best practices in principle. </vt:lpstr>
      <vt:lpstr>Resistance Isn’t Futile</vt:lpstr>
      <vt:lpstr>Proposing subject heading revisions</vt:lpstr>
      <vt:lpstr>Proposing subject heading revisions</vt:lpstr>
      <vt:lpstr>And here’s a successfully proposed new LCSH! http://cataloginglab.org/kb/gender-nonconforming-people/  </vt:lpstr>
      <vt:lpstr>PowerPoint Presentation</vt:lpstr>
      <vt:lpstr>Additional sources and recommended reading</vt:lpstr>
      <vt:lpstr>Other issues to consider…</vt:lpstr>
      <vt:lpstr>Thank you!</vt:lpstr>
    </vt:vector>
  </TitlesOfParts>
  <Company>University of Dayton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Lally</dc:creator>
  <cp:lastModifiedBy>Faculty/Staff</cp:lastModifiedBy>
  <cp:revision>554</cp:revision>
  <cp:lastPrinted>2018-10-17T15:58:08Z</cp:lastPrinted>
  <dcterms:created xsi:type="dcterms:W3CDTF">2011-09-16T15:53:30Z</dcterms:created>
  <dcterms:modified xsi:type="dcterms:W3CDTF">2018-10-22T15:21:50Z</dcterms:modified>
</cp:coreProperties>
</file>